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71" r:id="rId5"/>
    <p:sldId id="289" r:id="rId6"/>
    <p:sldId id="288" r:id="rId7"/>
    <p:sldId id="287" r:id="rId8"/>
    <p:sldId id="284" r:id="rId9"/>
    <p:sldId id="280" r:id="rId10"/>
    <p:sldId id="28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4" d="100"/>
          <a:sy n="114" d="100"/>
        </p:scale>
        <p:origin x="282" y="1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609EF6-DB88-491C-A42E-3A17DA417ED1}"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188610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09EF6-DB88-491C-A42E-3A17DA417ED1}"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3030007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09EF6-DB88-491C-A42E-3A17DA417ED1}"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141082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609EF6-DB88-491C-A42E-3A17DA417ED1}"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75019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5609EF6-DB88-491C-A42E-3A17DA417ED1}" type="datetimeFigureOut">
              <a:rPr lang="en-US" smtClean="0"/>
              <a:t>10/15/2022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427734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609EF6-DB88-491C-A42E-3A17DA417ED1}"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3823732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609EF6-DB88-491C-A42E-3A17DA417ED1}" type="datetimeFigureOut">
              <a:rPr lang="en-US" smtClean="0"/>
              <a:t>10/15/2022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771069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609EF6-DB88-491C-A42E-3A17DA417ED1}" type="datetimeFigureOut">
              <a:rPr lang="en-US" smtClean="0"/>
              <a:t>10/15/2022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3010342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609EF6-DB88-491C-A42E-3A17DA417ED1}" type="datetimeFigureOut">
              <a:rPr lang="en-US" smtClean="0"/>
              <a:t>10/15/2022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17957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609EF6-DB88-491C-A42E-3A17DA417ED1}"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775234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609EF6-DB88-491C-A42E-3A17DA417ED1}" type="datetimeFigureOut">
              <a:rPr lang="en-US" smtClean="0"/>
              <a:t>10/15/2022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65078C-DC5F-4EA2-927A-B34D879FA6C4}" type="slidenum">
              <a:rPr lang="en-US" smtClean="0"/>
              <a:t>‹#›</a:t>
            </a:fld>
            <a:endParaRPr lang="en-US"/>
          </a:p>
        </p:txBody>
      </p:sp>
    </p:spTree>
    <p:extLst>
      <p:ext uri="{BB962C8B-B14F-4D97-AF65-F5344CB8AC3E}">
        <p14:creationId xmlns:p14="http://schemas.microsoft.com/office/powerpoint/2010/main" val="3026715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609EF6-DB88-491C-A42E-3A17DA417ED1}" type="datetimeFigureOut">
              <a:rPr lang="en-US" smtClean="0"/>
              <a:t>10/15/2022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5078C-DC5F-4EA2-927A-B34D879FA6C4}" type="slidenum">
              <a:rPr lang="en-US" smtClean="0"/>
              <a:t>‹#›</a:t>
            </a:fld>
            <a:endParaRPr lang="en-US"/>
          </a:p>
        </p:txBody>
      </p:sp>
    </p:spTree>
    <p:extLst>
      <p:ext uri="{BB962C8B-B14F-4D97-AF65-F5344CB8AC3E}">
        <p14:creationId xmlns:p14="http://schemas.microsoft.com/office/powerpoint/2010/main" val="3774612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www.atgfreshstart.com/MERA"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hyperlink" Target="https://www.nba.com/pelicans/sponsors" TargetMode="Externa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98357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345757" y="3993459"/>
            <a:ext cx="6641828" cy="2308324"/>
          </a:xfrm>
          <a:prstGeom prst="rect">
            <a:avLst/>
          </a:prstGeom>
          <a:noFill/>
        </p:spPr>
        <p:txBody>
          <a:bodyPr wrap="square" rtlCol="0">
            <a:spAutoFit/>
          </a:bodyPr>
          <a:lstStyle/>
          <a:p>
            <a:r>
              <a:rPr lang="en-US" sz="3600" b="1" dirty="0"/>
              <a:t>Louisiana DECA and </a:t>
            </a:r>
          </a:p>
          <a:p>
            <a:r>
              <a:rPr lang="en-US" sz="3600" b="1" dirty="0"/>
              <a:t>New Orleans Pelicans</a:t>
            </a:r>
          </a:p>
          <a:p>
            <a:r>
              <a:rPr lang="en-US" sz="3600" b="1" dirty="0"/>
              <a:t>Sports &amp; Entertainment </a:t>
            </a:r>
            <a:br>
              <a:rPr lang="en-US" sz="3600" b="1" dirty="0"/>
            </a:br>
            <a:r>
              <a:rPr lang="en-US" sz="3600" b="1" dirty="0"/>
              <a:t>Marketing Minute Competition</a:t>
            </a:r>
            <a:endParaRPr lang="en-US" sz="3600" dirty="0"/>
          </a:p>
        </p:txBody>
      </p:sp>
      <p:pic>
        <p:nvPicPr>
          <p:cNvPr id="1028" name="Picture 4" descr="Image result for marketing minu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48" y="3853824"/>
            <a:ext cx="3615447" cy="2447959"/>
          </a:xfrm>
          <a:prstGeom prst="rect">
            <a:avLst/>
          </a:prstGeom>
          <a:noFill/>
          <a:ln w="41275">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777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7697"/>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50233" y="2470484"/>
            <a:ext cx="5374104" cy="738664"/>
          </a:xfrm>
          <a:prstGeom prst="rect">
            <a:avLst/>
          </a:prstGeom>
          <a:noFill/>
        </p:spPr>
        <p:txBody>
          <a:bodyPr wrap="square" rtlCol="0">
            <a:spAutoFit/>
          </a:bodyPr>
          <a:lstStyle/>
          <a:p>
            <a:endParaRPr lang="en-US" sz="2400"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241" y="2959280"/>
            <a:ext cx="2353502" cy="23535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86" y="807989"/>
            <a:ext cx="3921227" cy="392122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0587" y="4373804"/>
            <a:ext cx="2924175" cy="21145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1938" y="965560"/>
            <a:ext cx="2143125" cy="2143125"/>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2813" y="4513340"/>
            <a:ext cx="2143125" cy="21431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2034" y="1333586"/>
            <a:ext cx="3870927" cy="2527658"/>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046" y="4013252"/>
            <a:ext cx="3423125" cy="2995894"/>
          </a:xfrm>
          <a:prstGeom prst="rect">
            <a:avLst/>
          </a:prstGeom>
        </p:spPr>
      </p:pic>
      <p:sp>
        <p:nvSpPr>
          <p:cNvPr id="13" name="TextBox 12"/>
          <p:cNvSpPr txBox="1"/>
          <p:nvPr/>
        </p:nvSpPr>
        <p:spPr>
          <a:xfrm>
            <a:off x="-279837" y="642241"/>
            <a:ext cx="2000804" cy="923330"/>
          </a:xfrm>
          <a:prstGeom prst="rect">
            <a:avLst/>
          </a:prstGeom>
          <a:noFill/>
        </p:spPr>
        <p:txBody>
          <a:bodyPr wrap="none" rtlCol="0">
            <a:spAutoFit/>
          </a:bodyPr>
          <a:lstStyle/>
          <a:p>
            <a:r>
              <a:rPr lang="en-US" dirty="0"/>
              <a:t>Graphics You Might</a:t>
            </a:r>
          </a:p>
          <a:p>
            <a:r>
              <a:rPr lang="en-US" dirty="0"/>
              <a:t>Want to Use in</a:t>
            </a:r>
          </a:p>
          <a:p>
            <a:r>
              <a:rPr lang="en-US" dirty="0"/>
              <a:t>Your Presentations</a:t>
            </a:r>
          </a:p>
        </p:txBody>
      </p:sp>
    </p:spTree>
    <p:extLst>
      <p:ext uri="{BB962C8B-B14F-4D97-AF65-F5344CB8AC3E}">
        <p14:creationId xmlns:p14="http://schemas.microsoft.com/office/powerpoint/2010/main" val="401419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1"/>
            <a:ext cx="12496800" cy="7208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1123950"/>
            <a:ext cx="10572750" cy="1292662"/>
          </a:xfrm>
          <a:prstGeom prst="rect">
            <a:avLst/>
          </a:prstGeom>
          <a:noFill/>
        </p:spPr>
        <p:txBody>
          <a:bodyPr wrap="square" rtlCol="0">
            <a:spAutoFit/>
          </a:bodyPr>
          <a:lstStyle/>
          <a:p>
            <a:pPr lvl="2"/>
            <a:endParaRPr lang="en-US" sz="1400" dirty="0"/>
          </a:p>
          <a:p>
            <a:pPr lvl="2"/>
            <a:endParaRPr lang="en-US" sz="2800" dirty="0">
              <a:solidFill>
                <a:srgbClr val="C00000"/>
              </a:solidFill>
              <a:latin typeface="Franklin Gothic Heavy" panose="020B0903020102020204" pitchFamily="34" charset="0"/>
            </a:endParaRPr>
          </a:p>
          <a:p>
            <a:br>
              <a:rPr lang="en-US" dirty="0"/>
            </a:br>
            <a:endParaRPr lang="en-US" dirty="0"/>
          </a:p>
        </p:txBody>
      </p:sp>
      <p:sp>
        <p:nvSpPr>
          <p:cNvPr id="4" name="TextBox 3"/>
          <p:cNvSpPr txBox="1"/>
          <p:nvPr/>
        </p:nvSpPr>
        <p:spPr>
          <a:xfrm>
            <a:off x="228600" y="913380"/>
            <a:ext cx="11479138" cy="6124754"/>
          </a:xfrm>
          <a:prstGeom prst="rect">
            <a:avLst/>
          </a:prstGeom>
          <a:noFill/>
        </p:spPr>
        <p:txBody>
          <a:bodyPr wrap="square" rtlCol="0">
            <a:spAutoFit/>
          </a:bodyPr>
          <a:lstStyle/>
          <a:p>
            <a:r>
              <a:rPr lang="en-US" sz="2800" dirty="0"/>
              <a:t>NBA Games are full of excitement, not only because of the teams playing but because of the unending activities that go on during every time-out, break, commercial or halftime.</a:t>
            </a:r>
          </a:p>
          <a:p>
            <a:endParaRPr lang="en-US" sz="2800" dirty="0"/>
          </a:p>
          <a:p>
            <a:r>
              <a:rPr lang="en-US" sz="2800" dirty="0"/>
              <a:t>The activities that one sees during these “breaks” are all marketing related.  They promote the Pelican’s brand, involve customers (fans) and involve sponsors.</a:t>
            </a:r>
          </a:p>
          <a:p>
            <a:endParaRPr lang="en-US" sz="2800" dirty="0"/>
          </a:p>
          <a:p>
            <a:r>
              <a:rPr lang="en-US" sz="2800" dirty="0"/>
              <a:t>Generally speaking, these involve short sports or entertainment-type activities/games and take about 1 minute to conduct.  We call them “Marketing Minutes.”</a:t>
            </a:r>
          </a:p>
          <a:p>
            <a:endParaRPr lang="en-US" sz="2800" dirty="0"/>
          </a:p>
          <a:p>
            <a:r>
              <a:rPr lang="en-US" sz="2800" dirty="0"/>
              <a:t>To get a better idea of what these are, watch the following videos.  When you finish the first, click to go to the 2</a:t>
            </a:r>
            <a:r>
              <a:rPr lang="en-US" sz="2800" baseline="30000" dirty="0"/>
              <a:t>nd</a:t>
            </a:r>
            <a:r>
              <a:rPr lang="en-US" sz="2800" dirty="0"/>
              <a:t>, then to the 3</a:t>
            </a:r>
            <a:r>
              <a:rPr lang="en-US" sz="2800" baseline="30000" dirty="0"/>
              <a:t>rd</a:t>
            </a:r>
            <a:r>
              <a:rPr lang="en-US" sz="2800" dirty="0"/>
              <a:t>.</a:t>
            </a:r>
          </a:p>
        </p:txBody>
      </p:sp>
    </p:spTree>
    <p:extLst>
      <p:ext uri="{BB962C8B-B14F-4D97-AF65-F5344CB8AC3E}">
        <p14:creationId xmlns:p14="http://schemas.microsoft.com/office/powerpoint/2010/main" val="1593592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3230" y="1884135"/>
            <a:ext cx="8305800" cy="646331"/>
          </a:xfrm>
          <a:prstGeom prst="rect">
            <a:avLst/>
          </a:prstGeom>
          <a:noFill/>
        </p:spPr>
        <p:txBody>
          <a:bodyPr wrap="square" rtlCol="0">
            <a:spAutoFit/>
          </a:bodyPr>
          <a:lstStyle/>
          <a:p>
            <a:pPr lvl="1"/>
            <a:br>
              <a:rPr lang="en-US" dirty="0"/>
            </a:br>
            <a:endParaRPr lang="en-US" dirty="0"/>
          </a:p>
        </p:txBody>
      </p:sp>
      <p:pic>
        <p:nvPicPr>
          <p:cNvPr id="5" name="Tic Tac Toe Fail During Houston Rockets NBA Gam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8825" y="1143000"/>
            <a:ext cx="8134350" cy="4572000"/>
          </a:xfrm>
          <a:prstGeom prst="rect">
            <a:avLst/>
          </a:prstGeom>
        </p:spPr>
      </p:pic>
      <p:sp>
        <p:nvSpPr>
          <p:cNvPr id="3" name="TextBox 2">
            <a:extLst>
              <a:ext uri="{FF2B5EF4-FFF2-40B4-BE49-F238E27FC236}">
                <a16:creationId xmlns:a16="http://schemas.microsoft.com/office/drawing/2014/main" id="{FED316B8-3DAB-4E0C-9359-2E2DD83E081A}"/>
              </a:ext>
            </a:extLst>
          </p:cNvPr>
          <p:cNvSpPr txBox="1"/>
          <p:nvPr/>
        </p:nvSpPr>
        <p:spPr>
          <a:xfrm>
            <a:off x="956345" y="6132352"/>
            <a:ext cx="10578517" cy="646331"/>
          </a:xfrm>
          <a:prstGeom prst="rect">
            <a:avLst/>
          </a:prstGeom>
          <a:noFill/>
        </p:spPr>
        <p:txBody>
          <a:bodyPr wrap="square" rtlCol="0">
            <a:spAutoFit/>
          </a:bodyPr>
          <a:lstStyle/>
          <a:p>
            <a:r>
              <a:rPr lang="en-US" dirty="0"/>
              <a:t>For additional sample videos showing a Marketing Minute, </a:t>
            </a:r>
            <a:r>
              <a:rPr lang="en-US" dirty="0">
                <a:hlinkClick r:id="rId6"/>
              </a:rPr>
              <a:t>visit www.atgfreshstart.com/MERA </a:t>
            </a:r>
            <a:r>
              <a:rPr lang="en-US" dirty="0"/>
              <a:t>and click on an additional sample video at the bottom of the screen</a:t>
            </a:r>
          </a:p>
        </p:txBody>
      </p:sp>
    </p:spTree>
    <p:extLst>
      <p:ext uri="{BB962C8B-B14F-4D97-AF65-F5344CB8AC3E}">
        <p14:creationId xmlns:p14="http://schemas.microsoft.com/office/powerpoint/2010/main" val="3424096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939225"/>
            <a:ext cx="11554626" cy="584775"/>
          </a:xfrm>
          <a:prstGeom prst="rect">
            <a:avLst/>
          </a:prstGeom>
          <a:noFill/>
        </p:spPr>
        <p:txBody>
          <a:bodyPr wrap="square" rtlCol="0">
            <a:spAutoFit/>
          </a:bodyPr>
          <a:lstStyle/>
          <a:p>
            <a:r>
              <a:rPr lang="en-US" sz="3200" b="1" dirty="0">
                <a:solidFill>
                  <a:schemeClr val="tx2">
                    <a:lumMod val="50000"/>
                  </a:schemeClr>
                </a:solidFill>
                <a:latin typeface="Tw Cen MT Condensed Extra Bold" panose="020B0803020202020204" pitchFamily="34" charset="0"/>
              </a:rPr>
              <a:t>Rules for Finalists Giving the Presentation at the Conference</a:t>
            </a:r>
          </a:p>
        </p:txBody>
      </p:sp>
      <p:sp>
        <p:nvSpPr>
          <p:cNvPr id="3" name="TextBox 2"/>
          <p:cNvSpPr txBox="1"/>
          <p:nvPr/>
        </p:nvSpPr>
        <p:spPr>
          <a:xfrm>
            <a:off x="367470" y="1649339"/>
            <a:ext cx="11617212" cy="5909310"/>
          </a:xfrm>
          <a:prstGeom prst="rect">
            <a:avLst/>
          </a:prstGeom>
          <a:noFill/>
        </p:spPr>
        <p:txBody>
          <a:bodyPr wrap="square" rtlCol="0">
            <a:spAutoFit/>
          </a:bodyPr>
          <a:lstStyle/>
          <a:p>
            <a:pPr marL="342900" indent="-342900">
              <a:buFont typeface="+mj-lt"/>
              <a:buAutoNum type="arabicPeriod"/>
            </a:pPr>
            <a:r>
              <a:rPr lang="en-US" dirty="0"/>
              <a:t>Create a team of 1-3 people from your class/DECA chapter</a:t>
            </a:r>
          </a:p>
          <a:p>
            <a:pPr marL="342900" indent="-342900">
              <a:buFont typeface="+mj-lt"/>
              <a:buAutoNum type="arabicPeriod"/>
            </a:pPr>
            <a:r>
              <a:rPr lang="en-US" dirty="0"/>
              <a:t>Make sure that each person is involved in the activity</a:t>
            </a:r>
          </a:p>
          <a:p>
            <a:pPr marL="342900" indent="-342900">
              <a:buFont typeface="+mj-lt"/>
              <a:buAutoNum type="arabicPeriod"/>
            </a:pPr>
            <a:r>
              <a:rPr lang="en-US" dirty="0"/>
              <a:t>Get creative; think “outside the box.”</a:t>
            </a:r>
          </a:p>
          <a:p>
            <a:pPr marL="342900" indent="-342900">
              <a:buFont typeface="+mj-lt"/>
              <a:buAutoNum type="arabicPeriod"/>
            </a:pPr>
            <a:r>
              <a:rPr lang="en-US" dirty="0"/>
              <a:t>Develop an in-game sporting entertainment event for an NBA game</a:t>
            </a:r>
          </a:p>
          <a:p>
            <a:pPr marL="342900" indent="-342900">
              <a:buFont typeface="+mj-lt"/>
              <a:buAutoNum type="arabicPeriod"/>
            </a:pPr>
            <a:r>
              <a:rPr lang="en-US" dirty="0"/>
              <a:t>Imagine that your activity will be conducted during a Pelicans games sometime during this season</a:t>
            </a:r>
          </a:p>
          <a:p>
            <a:pPr marL="342900" indent="-342900">
              <a:buFont typeface="+mj-lt"/>
              <a:buAutoNum type="arabicPeriod"/>
            </a:pPr>
            <a:r>
              <a:rPr lang="en-US" dirty="0"/>
              <a:t>You might want to tie it to a particular holiday during the year or a particular game, but this is not mandatory</a:t>
            </a:r>
          </a:p>
          <a:p>
            <a:pPr marL="342900" indent="-342900">
              <a:buFont typeface="+mj-lt"/>
              <a:buAutoNum type="arabicPeriod"/>
            </a:pPr>
            <a:r>
              <a:rPr lang="en-US" dirty="0"/>
              <a:t>The activity should last only 1 minute (with a little extra time to set it up and take it down)</a:t>
            </a:r>
          </a:p>
          <a:p>
            <a:pPr marL="342900" indent="-342900">
              <a:buFont typeface="+mj-lt"/>
              <a:buAutoNum type="arabicPeriod"/>
            </a:pPr>
            <a:r>
              <a:rPr lang="en-US" dirty="0"/>
              <a:t>Plan your activity to run during either pre-game, a time-out break, a quarter break, a commercial break, </a:t>
            </a:r>
            <a:br>
              <a:rPr lang="en-US" dirty="0"/>
            </a:br>
            <a:r>
              <a:rPr lang="en-US" dirty="0"/>
              <a:t>    or at half-time break</a:t>
            </a:r>
          </a:p>
          <a:p>
            <a:pPr marL="342900" indent="-342900">
              <a:buFont typeface="+mj-lt"/>
              <a:buAutoNum type="arabicPeriod"/>
            </a:pPr>
            <a:r>
              <a:rPr lang="en-US" dirty="0"/>
              <a:t>The activity will be conducted either on the basketball court or in the seating area</a:t>
            </a:r>
          </a:p>
          <a:p>
            <a:pPr marL="342900" indent="-342900">
              <a:buFont typeface="+mj-lt"/>
              <a:buAutoNum type="arabicPeriod"/>
            </a:pPr>
            <a:r>
              <a:rPr lang="en-US" dirty="0"/>
              <a:t>Think of a competition or an activity that uses a person, a group, the audience, some outside </a:t>
            </a:r>
            <a:br>
              <a:rPr lang="en-US" dirty="0"/>
            </a:br>
            <a:r>
              <a:rPr lang="en-US" dirty="0"/>
              <a:t>     entertainment person/group</a:t>
            </a:r>
          </a:p>
          <a:p>
            <a:pPr marL="342900" indent="-342900">
              <a:buFont typeface="+mj-lt"/>
              <a:buAutoNum type="arabicPeriod"/>
            </a:pPr>
            <a:r>
              <a:rPr lang="en-US" dirty="0"/>
              <a:t>Your activity must be “family-oriented” meaning it cannot have anything that might be offensive to anyone in a family</a:t>
            </a:r>
          </a:p>
          <a:p>
            <a:pPr marL="342900" indent="-342900">
              <a:buFont typeface="+mj-lt"/>
              <a:buAutoNum type="arabicPeriod"/>
            </a:pPr>
            <a:r>
              <a:rPr lang="en-US" dirty="0"/>
              <a:t>Have your activity sponsored by one of the Pelican’s sponsorship partners (Click </a:t>
            </a:r>
            <a:r>
              <a:rPr lang="en-US" b="1" dirty="0">
                <a:hlinkClick r:id="rId3"/>
              </a:rPr>
              <a:t>here to look on their website</a:t>
            </a:r>
            <a:r>
              <a:rPr lang="en-US" dirty="0"/>
              <a:t>)</a:t>
            </a:r>
          </a:p>
          <a:p>
            <a:pPr marL="342900" indent="-342900">
              <a:buFont typeface="+mj-lt"/>
              <a:buAutoNum type="arabicPeriod"/>
            </a:pPr>
            <a:r>
              <a:rPr lang="en-US" dirty="0"/>
              <a:t>Have an MC to explain what is involved in the activity to the audience and tell who the sponsor is and what the prizes </a:t>
            </a:r>
            <a:br>
              <a:rPr lang="en-US" dirty="0"/>
            </a:br>
            <a:r>
              <a:rPr lang="en-US" dirty="0"/>
              <a:t>     are that will be awarded.</a:t>
            </a:r>
          </a:p>
          <a:p>
            <a:r>
              <a:rPr lang="en-US" i="1" dirty="0"/>
              <a:t>NOTE:  If you need additional people to “play” your activity, these are usually selected by the Pelicans prior to the game.  For your activity, you can just use other students from your school or pick random students at the conference.</a:t>
            </a:r>
          </a:p>
          <a:p>
            <a:endParaRPr lang="en-US" dirty="0"/>
          </a:p>
          <a:p>
            <a:pPr marL="342900" indent="-342900">
              <a:buFont typeface="+mj-lt"/>
              <a:buAutoNum type="arabicPeriod"/>
            </a:pPr>
            <a:endParaRPr lang="en-US" dirty="0"/>
          </a:p>
          <a:p>
            <a:endParaRPr lang="en-US" dirty="0"/>
          </a:p>
        </p:txBody>
      </p:sp>
      <p:pic>
        <p:nvPicPr>
          <p:cNvPr id="6" name="Picture 5" descr="A picture containing clipart&#10;&#10;Description generated with very high confidence">
            <a:extLst>
              <a:ext uri="{FF2B5EF4-FFF2-40B4-BE49-F238E27FC236}">
                <a16:creationId xmlns:a16="http://schemas.microsoft.com/office/drawing/2014/main" id="{DE30BFA2-8440-41BA-9CB4-AC45115B7B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6524" y="1456102"/>
            <a:ext cx="5045476" cy="1241843"/>
          </a:xfrm>
          <a:prstGeom prst="rect">
            <a:avLst/>
          </a:prstGeom>
        </p:spPr>
      </p:pic>
    </p:spTree>
    <p:extLst>
      <p:ext uri="{BB962C8B-B14F-4D97-AF65-F5344CB8AC3E}">
        <p14:creationId xmlns:p14="http://schemas.microsoft.com/office/powerpoint/2010/main" val="1328558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939225"/>
            <a:ext cx="8382000" cy="584775"/>
          </a:xfrm>
          <a:prstGeom prst="rect">
            <a:avLst/>
          </a:prstGeom>
          <a:noFill/>
        </p:spPr>
        <p:txBody>
          <a:bodyPr wrap="square" rtlCol="0">
            <a:spAutoFit/>
          </a:bodyPr>
          <a:lstStyle/>
          <a:p>
            <a:r>
              <a:rPr lang="en-US" sz="3200" b="1" dirty="0">
                <a:solidFill>
                  <a:schemeClr val="tx2">
                    <a:lumMod val="50000"/>
                  </a:schemeClr>
                </a:solidFill>
                <a:latin typeface="Tw Cen MT Condensed Extra Bold" panose="020B0803020202020204" pitchFamily="34" charset="0"/>
              </a:rPr>
              <a:t>Tips for the Conference Presentation</a:t>
            </a:r>
          </a:p>
        </p:txBody>
      </p:sp>
      <p:sp>
        <p:nvSpPr>
          <p:cNvPr id="3" name="TextBox 2"/>
          <p:cNvSpPr txBox="1"/>
          <p:nvPr/>
        </p:nvSpPr>
        <p:spPr>
          <a:xfrm>
            <a:off x="649480" y="1734796"/>
            <a:ext cx="9785051" cy="2585323"/>
          </a:xfrm>
          <a:prstGeom prst="rect">
            <a:avLst/>
          </a:prstGeom>
          <a:noFill/>
        </p:spPr>
        <p:txBody>
          <a:bodyPr wrap="none" rtlCol="0">
            <a:spAutoFit/>
          </a:bodyPr>
          <a:lstStyle/>
          <a:p>
            <a:pPr marL="342900" indent="-342900">
              <a:buFont typeface="+mj-lt"/>
              <a:buAutoNum type="arabicPeriod"/>
            </a:pPr>
            <a:r>
              <a:rPr lang="en-US" dirty="0"/>
              <a:t>Practice your activity at school many times to make sure it works like you planned it</a:t>
            </a:r>
          </a:p>
          <a:p>
            <a:pPr marL="342900" indent="-342900">
              <a:buFont typeface="+mj-lt"/>
              <a:buAutoNum type="arabicPeriod"/>
            </a:pPr>
            <a:r>
              <a:rPr lang="en-US" dirty="0"/>
              <a:t>Practice setting up the activity and taking it down so that it goes quickly and smoothly</a:t>
            </a:r>
          </a:p>
          <a:p>
            <a:pPr marL="342900" indent="-342900">
              <a:buFont typeface="+mj-lt"/>
              <a:buAutoNum type="arabicPeriod"/>
            </a:pPr>
            <a:r>
              <a:rPr lang="en-US" dirty="0"/>
              <a:t>Bring all components you will need with you to the Conference if your team is a finalist</a:t>
            </a:r>
          </a:p>
          <a:p>
            <a:pPr marL="342900" indent="-342900">
              <a:buFont typeface="+mj-lt"/>
              <a:buAutoNum type="arabicPeriod"/>
            </a:pPr>
            <a:r>
              <a:rPr lang="en-US" dirty="0"/>
              <a:t>Keep in mind as you plan your activity that there are no walls to hang anything on—you’ll </a:t>
            </a:r>
            <a:br>
              <a:rPr lang="en-US" dirty="0"/>
            </a:br>
            <a:r>
              <a:rPr lang="en-US" dirty="0"/>
              <a:t>be on the basketball court</a:t>
            </a:r>
          </a:p>
          <a:p>
            <a:pPr marL="342900" indent="-342900">
              <a:buFont typeface="+mj-lt"/>
              <a:buAutoNum type="arabicPeriod"/>
            </a:pPr>
            <a:r>
              <a:rPr lang="en-US" dirty="0"/>
              <a:t>If you need music, bring what you need (and have it work by battery as there is no place to plug in)</a:t>
            </a:r>
          </a:p>
          <a:p>
            <a:pPr marL="342900" indent="-342900">
              <a:buFont typeface="+mj-lt"/>
              <a:buAutoNum type="arabicPeriod"/>
            </a:pPr>
            <a:r>
              <a:rPr lang="en-US" dirty="0"/>
              <a:t>Make sure you follow the NBA rules for being on the basketball court—these are listed below</a:t>
            </a:r>
          </a:p>
          <a:p>
            <a:pPr marL="342900" indent="-342900">
              <a:buFont typeface="+mj-lt"/>
              <a:buAutoNum type="arabicPeriod"/>
            </a:pPr>
            <a:r>
              <a:rPr lang="en-US" dirty="0"/>
              <a:t>Speak slowly, clearly and distinctly into the microphone if you present to the Conference audience.</a:t>
            </a:r>
          </a:p>
          <a:p>
            <a:endParaRPr lang="en-US" dirty="0"/>
          </a:p>
        </p:txBody>
      </p:sp>
      <p:sp>
        <p:nvSpPr>
          <p:cNvPr id="4" name="TextBox 3"/>
          <p:cNvSpPr txBox="1"/>
          <p:nvPr/>
        </p:nvSpPr>
        <p:spPr>
          <a:xfrm>
            <a:off x="0" y="4253916"/>
            <a:ext cx="11613735" cy="2308324"/>
          </a:xfrm>
          <a:prstGeom prst="rect">
            <a:avLst/>
          </a:prstGeom>
          <a:noFill/>
        </p:spPr>
        <p:txBody>
          <a:bodyPr wrap="square" rtlCol="0">
            <a:spAutoFit/>
          </a:bodyPr>
          <a:lstStyle/>
          <a:p>
            <a:r>
              <a:rPr lang="en-US" sz="1600" dirty="0"/>
              <a:t>Below are some basic </a:t>
            </a:r>
            <a:r>
              <a:rPr lang="en-US" sz="1600" b="1" dirty="0"/>
              <a:t>NBA guidelines </a:t>
            </a:r>
            <a:r>
              <a:rPr lang="en-US" sz="1600" dirty="0"/>
              <a:t>you must follow when using the court for activities:</a:t>
            </a:r>
          </a:p>
          <a:p>
            <a:pPr marL="285750" indent="-285750">
              <a:buFont typeface="Arial" panose="020B0604020202020204" pitchFamily="34" charset="0"/>
              <a:buChar char="•"/>
            </a:pPr>
            <a:r>
              <a:rPr lang="en-US" sz="1600" dirty="0"/>
              <a:t>Please refrain from using anything that involves the use of any liquid, moist, sticky or similar substance that could adversely affect the playing surface.</a:t>
            </a:r>
          </a:p>
          <a:p>
            <a:pPr marL="285750" indent="-285750">
              <a:buFont typeface="Arial" panose="020B0604020202020204" pitchFamily="34" charset="0"/>
              <a:buChar char="•"/>
            </a:pPr>
            <a:r>
              <a:rPr lang="en-US" sz="1600" dirty="0"/>
              <a:t>Anyone who steps foot on the court must have proper footwear on (including non-marking souls.) No heels or flip-flops please.</a:t>
            </a:r>
          </a:p>
          <a:p>
            <a:pPr marL="285750" indent="-285750">
              <a:buFont typeface="Arial" panose="020B0604020202020204" pitchFamily="34" charset="0"/>
              <a:buChar char="•"/>
            </a:pPr>
            <a:r>
              <a:rPr lang="en-US" sz="1600" dirty="0"/>
              <a:t>Any props used on the court may not damage the court in any way including leaving scuff marks, scrapping the finish off of the court, etc. </a:t>
            </a:r>
          </a:p>
          <a:p>
            <a:pPr marL="285750" indent="-285750">
              <a:buFont typeface="Arial" panose="020B0604020202020204" pitchFamily="34" charset="0"/>
              <a:buChar char="•"/>
            </a:pPr>
            <a:r>
              <a:rPr lang="en-US" sz="1600" dirty="0"/>
              <a:t>Any heavy items must have non-marking wheels on them that allow for easy access on and off of the court.</a:t>
            </a:r>
          </a:p>
          <a:p>
            <a:pPr marL="285750" indent="-285750">
              <a:buFont typeface="Arial" panose="020B0604020202020204" pitchFamily="34" charset="0"/>
              <a:buChar char="•"/>
            </a:pPr>
            <a:r>
              <a:rPr lang="en-US" sz="1600" dirty="0"/>
              <a:t>Every event that takes place on the court must follow proper safety guidelines. </a:t>
            </a:r>
          </a:p>
          <a:p>
            <a:pPr marL="285750" indent="-285750">
              <a:buFont typeface="Arial" panose="020B0604020202020204" pitchFamily="34" charset="0"/>
              <a:buChar char="•"/>
            </a:pPr>
            <a:r>
              <a:rPr lang="en-US" sz="1600" dirty="0"/>
              <a:t>Groups should bring helmets, knee/elbow pads and any additional safety gear when applicable.</a:t>
            </a:r>
          </a:p>
        </p:txBody>
      </p:sp>
      <p:pic>
        <p:nvPicPr>
          <p:cNvPr id="6" name="Picture 5"/>
          <p:cNvPicPr>
            <a:picLocks noChangeAspect="1"/>
          </p:cNvPicPr>
          <p:nvPr/>
        </p:nvPicPr>
        <p:blipFill>
          <a:blip r:embed="rId3"/>
          <a:stretch>
            <a:fillRect/>
          </a:stretch>
        </p:blipFill>
        <p:spPr>
          <a:xfrm>
            <a:off x="9627870" y="708088"/>
            <a:ext cx="2293620" cy="2293620"/>
          </a:xfrm>
          <a:prstGeom prst="rect">
            <a:avLst/>
          </a:prstGeom>
        </p:spPr>
      </p:pic>
    </p:spTree>
    <p:extLst>
      <p:ext uri="{BB962C8B-B14F-4D97-AF65-F5344CB8AC3E}">
        <p14:creationId xmlns:p14="http://schemas.microsoft.com/office/powerpoint/2010/main" val="3296704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 y="939225"/>
            <a:ext cx="11554626" cy="584775"/>
          </a:xfrm>
          <a:prstGeom prst="rect">
            <a:avLst/>
          </a:prstGeom>
          <a:noFill/>
        </p:spPr>
        <p:txBody>
          <a:bodyPr wrap="square" rtlCol="0">
            <a:spAutoFit/>
          </a:bodyPr>
          <a:lstStyle/>
          <a:p>
            <a:r>
              <a:rPr lang="en-US" sz="3200" b="1" dirty="0">
                <a:solidFill>
                  <a:schemeClr val="tx2">
                    <a:lumMod val="50000"/>
                  </a:schemeClr>
                </a:solidFill>
                <a:latin typeface="Tw Cen MT Condensed Extra Bold" panose="020B0803020202020204" pitchFamily="34" charset="0"/>
              </a:rPr>
              <a:t>Rules for Judging Prior to Conference</a:t>
            </a:r>
          </a:p>
        </p:txBody>
      </p:sp>
      <p:sp>
        <p:nvSpPr>
          <p:cNvPr id="3" name="TextBox 2"/>
          <p:cNvSpPr txBox="1"/>
          <p:nvPr/>
        </p:nvSpPr>
        <p:spPr>
          <a:xfrm>
            <a:off x="367470" y="1649339"/>
            <a:ext cx="11617212" cy="5078313"/>
          </a:xfrm>
          <a:prstGeom prst="rect">
            <a:avLst/>
          </a:prstGeom>
          <a:noFill/>
        </p:spPr>
        <p:txBody>
          <a:bodyPr wrap="square" rtlCol="0">
            <a:spAutoFit/>
          </a:bodyPr>
          <a:lstStyle/>
          <a:p>
            <a:pPr marL="342900" indent="-342900">
              <a:buFont typeface="+mj-lt"/>
              <a:buAutoNum type="arabicPeriod"/>
            </a:pPr>
            <a:r>
              <a:rPr lang="en-US" dirty="0"/>
              <a:t>Create a PowerPoint of no more than 12 slides to show what is involved in your activity</a:t>
            </a:r>
          </a:p>
          <a:p>
            <a:pPr marL="342900" indent="-342900">
              <a:buFont typeface="+mj-lt"/>
              <a:buAutoNum type="arabicPeriod"/>
            </a:pPr>
            <a:r>
              <a:rPr lang="en-US" dirty="0"/>
              <a:t>Slide #1 must be a title slide and should include your school name, your advisor’s name, and the names of the 1-3 team members.</a:t>
            </a:r>
          </a:p>
          <a:p>
            <a:pPr marL="342900" indent="-342900">
              <a:buFont typeface="+mj-lt"/>
              <a:buAutoNum type="arabicPeriod"/>
            </a:pPr>
            <a:r>
              <a:rPr lang="en-US" dirty="0"/>
              <a:t>Slide #2 should show your sponsor for the event and the prize that goes to the winner(s)</a:t>
            </a:r>
          </a:p>
          <a:p>
            <a:pPr marL="342900" indent="-342900">
              <a:buFont typeface="+mj-lt"/>
              <a:buAutoNum type="arabicPeriod"/>
            </a:pPr>
            <a:r>
              <a:rPr lang="en-US" dirty="0"/>
              <a:t>Slide #3 should be a budget in which you explain the expenses of putting on your event.  The sponsor’s prizes are paid by the sponsor so they are not part of your budget; however, you can list the value of any prizes on this slide.</a:t>
            </a:r>
          </a:p>
          <a:p>
            <a:pPr marL="342900" indent="-342900">
              <a:buFont typeface="+mj-lt"/>
              <a:buAutoNum type="arabicPeriod"/>
            </a:pPr>
            <a:r>
              <a:rPr lang="en-US" dirty="0"/>
              <a:t>Slide #4-12 (can be less than 12) should show the activity.  They should tell the story of what you want to do.</a:t>
            </a:r>
          </a:p>
          <a:p>
            <a:pPr marL="342900" indent="-342900">
              <a:buFont typeface="+mj-lt"/>
              <a:buAutoNum type="arabicPeriod"/>
            </a:pPr>
            <a:r>
              <a:rPr lang="en-US" dirty="0"/>
              <a:t>Submit your PowerPoint to your DECA Advisor.  The DECA Advisor can select up to 2 Marketing Minute projects from his/her chapter for competition, so the DECA Advisor should pick what he/she thinks is the best one or two.  The DECA Advisor will give you a due date to upload &amp; turn in your project.  Your advisor should request the Dropbox link to share your team’s PowerPoint.</a:t>
            </a:r>
          </a:p>
          <a:p>
            <a:pPr marL="342900" indent="-342900">
              <a:buFont typeface="+mj-lt"/>
              <a:buAutoNum type="arabicPeriod"/>
            </a:pPr>
            <a:r>
              <a:rPr lang="en-US" dirty="0"/>
              <a:t>If your team is selected by your DECA Advisor, fix any problems he/she found, then submit your PowerPoint to the Louisiana DECA State Association Advisor by the due date given.</a:t>
            </a:r>
          </a:p>
          <a:p>
            <a:pPr marL="342900" indent="-342900">
              <a:buFont typeface="+mj-lt"/>
              <a:buAutoNum type="arabicPeriod"/>
            </a:pPr>
            <a:r>
              <a:rPr lang="en-US" dirty="0"/>
              <a:t>A team of business-people will meet to judge all PowerPoints from various schools and pick the best 3-5 teams.  These will be the finalists and will be notified a few days before the Conference.</a:t>
            </a:r>
          </a:p>
          <a:p>
            <a:pPr marL="342900" indent="-342900">
              <a:buFont typeface="+mj-lt"/>
              <a:buAutoNum type="arabicPeriod"/>
            </a:pPr>
            <a:endParaRPr lang="en-US" dirty="0"/>
          </a:p>
          <a:p>
            <a:pPr marL="342900" indent="-342900">
              <a:buFont typeface="+mj-lt"/>
              <a:buAutoNum type="arabicPeriod"/>
            </a:pPr>
            <a:endParaRPr lang="en-US" dirty="0"/>
          </a:p>
          <a:p>
            <a:endParaRPr lang="en-US" dirty="0"/>
          </a:p>
        </p:txBody>
      </p:sp>
      <p:pic>
        <p:nvPicPr>
          <p:cNvPr id="3074" name="Picture 2" descr="Image result for ru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4202" y="731520"/>
            <a:ext cx="2646624" cy="127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897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199" y="939225"/>
            <a:ext cx="10759867" cy="584775"/>
          </a:xfrm>
          <a:prstGeom prst="rect">
            <a:avLst/>
          </a:prstGeom>
          <a:noFill/>
        </p:spPr>
        <p:txBody>
          <a:bodyPr wrap="square" rtlCol="0">
            <a:spAutoFit/>
          </a:bodyPr>
          <a:lstStyle/>
          <a:p>
            <a:r>
              <a:rPr lang="en-US" sz="3200" b="1" dirty="0">
                <a:solidFill>
                  <a:schemeClr val="tx2">
                    <a:lumMod val="50000"/>
                  </a:schemeClr>
                </a:solidFill>
                <a:latin typeface="Tw Cen MT Condensed Extra Bold" panose="020B0803020202020204" pitchFamily="34" charset="0"/>
              </a:rPr>
              <a:t>Tips/Suggestions for the Creating the Presentation for Judging</a:t>
            </a:r>
          </a:p>
        </p:txBody>
      </p:sp>
      <p:sp>
        <p:nvSpPr>
          <p:cNvPr id="3" name="TextBox 2"/>
          <p:cNvSpPr txBox="1"/>
          <p:nvPr/>
        </p:nvSpPr>
        <p:spPr>
          <a:xfrm>
            <a:off x="649480" y="1734796"/>
            <a:ext cx="11152412" cy="3970318"/>
          </a:xfrm>
          <a:prstGeom prst="rect">
            <a:avLst/>
          </a:prstGeom>
          <a:noFill/>
        </p:spPr>
        <p:txBody>
          <a:bodyPr wrap="none" rtlCol="0">
            <a:spAutoFit/>
          </a:bodyPr>
          <a:lstStyle/>
          <a:p>
            <a:pPr marL="342900" indent="-342900">
              <a:buFont typeface="+mj-lt"/>
              <a:buAutoNum type="arabicPeriod"/>
            </a:pPr>
            <a:r>
              <a:rPr lang="en-US" dirty="0"/>
              <a:t>If you film with a phone, speak loudly as it is hard to hear from a distance.  If you have some type of microphone </a:t>
            </a:r>
            <a:br>
              <a:rPr lang="en-US" dirty="0"/>
            </a:br>
            <a:r>
              <a:rPr lang="en-US" dirty="0"/>
              <a:t>you can use, please do so.</a:t>
            </a:r>
          </a:p>
          <a:p>
            <a:pPr marL="342900" indent="-342900">
              <a:buFont typeface="+mj-lt"/>
              <a:buAutoNum type="arabicPeriod"/>
            </a:pPr>
            <a:r>
              <a:rPr lang="en-US" dirty="0"/>
              <a:t>Take photos of your presentation when you practiced and use them in your PowerPoint; however, you might </a:t>
            </a:r>
            <a:br>
              <a:rPr lang="en-US" dirty="0"/>
            </a:br>
            <a:r>
              <a:rPr lang="en-US" dirty="0"/>
              <a:t>be able to use photos or clip-art or drawing you find online.</a:t>
            </a:r>
          </a:p>
          <a:p>
            <a:pPr marL="342900" indent="-342900">
              <a:buFont typeface="+mj-lt"/>
              <a:buAutoNum type="arabicPeriod"/>
            </a:pPr>
            <a:r>
              <a:rPr lang="en-US" dirty="0"/>
              <a:t>You can type in a text box what is happening on your slide; however, if you use a voice-over and narrate what is </a:t>
            </a:r>
            <a:br>
              <a:rPr lang="en-US" dirty="0"/>
            </a:br>
            <a:r>
              <a:rPr lang="en-US" dirty="0"/>
              <a:t>going on, do not read what is typed.</a:t>
            </a:r>
          </a:p>
          <a:p>
            <a:pPr marL="342900" indent="-342900">
              <a:buFont typeface="+mj-lt"/>
              <a:buAutoNum type="arabicPeriod"/>
            </a:pPr>
            <a:r>
              <a:rPr lang="en-US" dirty="0"/>
              <a:t>Put some movement into your graphics.</a:t>
            </a:r>
          </a:p>
          <a:p>
            <a:pPr marL="342900" indent="-342900">
              <a:buFont typeface="+mj-lt"/>
              <a:buAutoNum type="arabicPeriod"/>
            </a:pPr>
            <a:r>
              <a:rPr lang="en-US" dirty="0"/>
              <a:t>Use a slide transition between each slide</a:t>
            </a:r>
          </a:p>
          <a:p>
            <a:pPr marL="342900" indent="-342900">
              <a:buFont typeface="+mj-lt"/>
              <a:buAutoNum type="arabicPeriod"/>
            </a:pPr>
            <a:r>
              <a:rPr lang="en-US" dirty="0"/>
              <a:t>Use voice-overs on slide</a:t>
            </a:r>
          </a:p>
          <a:p>
            <a:pPr marL="342900" indent="-342900">
              <a:buFont typeface="+mj-lt"/>
              <a:buAutoNum type="arabicPeriod"/>
            </a:pPr>
            <a:r>
              <a:rPr lang="en-US" dirty="0"/>
              <a:t>Use some music, if its appropriate</a:t>
            </a:r>
          </a:p>
          <a:p>
            <a:pPr marL="342900" indent="-342900">
              <a:buFont typeface="+mj-lt"/>
              <a:buAutoNum type="arabicPeriod"/>
            </a:pPr>
            <a:r>
              <a:rPr lang="en-US" dirty="0"/>
              <a:t>Insert a video, if its appropriate</a:t>
            </a:r>
          </a:p>
          <a:p>
            <a:pPr marL="342900" indent="-342900">
              <a:buFont typeface="+mj-lt"/>
              <a:buAutoNum type="arabicPeriod"/>
            </a:pPr>
            <a:r>
              <a:rPr lang="en-US" dirty="0"/>
              <a:t>Have your slides moves to the next one automatically.  Just make sure there is time to see and read everything on</a:t>
            </a:r>
            <a:br>
              <a:rPr lang="en-US" dirty="0"/>
            </a:br>
            <a:r>
              <a:rPr lang="en-US" dirty="0"/>
              <a:t>each slide before it moves on</a:t>
            </a:r>
          </a:p>
          <a:p>
            <a:endParaRPr lang="en-US" dirty="0"/>
          </a:p>
        </p:txBody>
      </p:sp>
      <p:sp>
        <p:nvSpPr>
          <p:cNvPr id="6" name="AutoShape 2" descr="Image result for suggestions"/>
          <p:cNvSpPr>
            <a:spLocks noChangeAspect="1" noChangeArrowheads="1"/>
          </p:cNvSpPr>
          <p:nvPr/>
        </p:nvSpPr>
        <p:spPr bwMode="auto">
          <a:xfrm>
            <a:off x="4667250" y="2376488"/>
            <a:ext cx="2857500" cy="2105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suggestion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520" y="5123205"/>
            <a:ext cx="2190750" cy="161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736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50232" y="1411705"/>
            <a:ext cx="6914147" cy="646331"/>
          </a:xfrm>
          <a:prstGeom prst="rect">
            <a:avLst/>
          </a:prstGeom>
        </p:spPr>
        <p:txBody>
          <a:bodyPr wrap="square">
            <a:spAutoFit/>
          </a:bodyPr>
          <a:lstStyle/>
          <a:p>
            <a:r>
              <a:rPr lang="en-US" sz="3600" b="1" dirty="0">
                <a:solidFill>
                  <a:schemeClr val="tx2">
                    <a:lumMod val="50000"/>
                  </a:schemeClr>
                </a:solidFill>
                <a:latin typeface="Tw Cen MT Condensed Extra Bold" panose="020B0803020202020204" pitchFamily="34" charset="0"/>
              </a:rPr>
              <a:t>REWARDS TO THE FINALISTS</a:t>
            </a:r>
          </a:p>
        </p:txBody>
      </p:sp>
      <p:sp>
        <p:nvSpPr>
          <p:cNvPr id="5" name="TextBox 4"/>
          <p:cNvSpPr txBox="1"/>
          <p:nvPr/>
        </p:nvSpPr>
        <p:spPr>
          <a:xfrm>
            <a:off x="850233" y="2470484"/>
            <a:ext cx="5374104" cy="738664"/>
          </a:xfrm>
          <a:prstGeom prst="rect">
            <a:avLst/>
          </a:prstGeom>
          <a:noFill/>
        </p:spPr>
        <p:txBody>
          <a:bodyPr wrap="square" rtlCol="0">
            <a:spAutoFit/>
          </a:bodyPr>
          <a:lstStyle/>
          <a:p>
            <a:endParaRPr lang="en-US" sz="2400" dirty="0"/>
          </a:p>
          <a:p>
            <a:endParaRPr lang="en-US" dirty="0"/>
          </a:p>
        </p:txBody>
      </p:sp>
      <p:sp>
        <p:nvSpPr>
          <p:cNvPr id="3" name="TextBox 2"/>
          <p:cNvSpPr txBox="1"/>
          <p:nvPr/>
        </p:nvSpPr>
        <p:spPr>
          <a:xfrm>
            <a:off x="-214713" y="2295021"/>
            <a:ext cx="9232900" cy="5016758"/>
          </a:xfrm>
          <a:prstGeom prst="rect">
            <a:avLst/>
          </a:prstGeom>
          <a:noFill/>
        </p:spPr>
        <p:txBody>
          <a:bodyPr wrap="square" rtlCol="0">
            <a:spAutoFit/>
          </a:bodyPr>
          <a:lstStyle/>
          <a:p>
            <a:pPr marL="285750" indent="-285750">
              <a:buFont typeface="Arial" panose="020B0604020202020204" pitchFamily="34" charset="0"/>
              <a:buChar char="•"/>
            </a:pPr>
            <a:r>
              <a:rPr lang="en-US" dirty="0"/>
              <a:t>Top 3-5 Teams (finalists) will present to Pelicans officials and Conference Group on day of Conference</a:t>
            </a:r>
          </a:p>
          <a:p>
            <a:endParaRPr lang="en-US" dirty="0"/>
          </a:p>
          <a:p>
            <a:pPr marL="285750" indent="-285750">
              <a:buFont typeface="Arial" panose="020B0604020202020204" pitchFamily="34" charset="0"/>
              <a:buChar char="•"/>
            </a:pPr>
            <a:r>
              <a:rPr lang="en-US" dirty="0"/>
              <a:t>1</a:t>
            </a:r>
            <a:r>
              <a:rPr lang="en-US" baseline="30000" dirty="0"/>
              <a:t>st</a:t>
            </a:r>
            <a:r>
              <a:rPr lang="en-US" dirty="0"/>
              <a:t> , 2</a:t>
            </a:r>
            <a:r>
              <a:rPr lang="en-US" baseline="30000" dirty="0"/>
              <a:t>nd</a:t>
            </a:r>
            <a:r>
              <a:rPr lang="en-US" dirty="0"/>
              <a:t> and 3</a:t>
            </a:r>
            <a:r>
              <a:rPr lang="en-US" baseline="30000" dirty="0"/>
              <a:t>rd</a:t>
            </a:r>
            <a:r>
              <a:rPr lang="en-US" dirty="0"/>
              <a:t> place will receive DECA medals for their efforts for each team member.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team finalists get to go to tunnel outside of locker room to high-5 team players as they come back out after halftime or will be given some other Pelican game night activity.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First place 1-3 team members and their advisor will receive Pelican prizes (goody-bag)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First place 1-3 team members and their advisor each will receive a $50 check.</a:t>
            </a:r>
            <a:br>
              <a:rPr lang="en-US" dirty="0"/>
            </a:br>
            <a:endParaRPr lang="en-US" dirty="0"/>
          </a:p>
          <a:p>
            <a:r>
              <a:rPr lang="en-US" sz="1400" dirty="0"/>
              <a:t>(Pelican prizes are subject to availability)</a:t>
            </a:r>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401" y="1411705"/>
            <a:ext cx="2449188" cy="2911847"/>
          </a:xfrm>
          <a:prstGeom prst="rect">
            <a:avLst/>
          </a:prstGeom>
        </p:spPr>
      </p:pic>
    </p:spTree>
    <p:extLst>
      <p:ext uri="{BB962C8B-B14F-4D97-AF65-F5344CB8AC3E}">
        <p14:creationId xmlns:p14="http://schemas.microsoft.com/office/powerpoint/2010/main" val="279764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24968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3"/>
          <a:srcRect l="55658" t="18298" r="4013"/>
          <a:stretch/>
        </p:blipFill>
        <p:spPr>
          <a:xfrm>
            <a:off x="7047106" y="979797"/>
            <a:ext cx="4685989" cy="379733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390" y="1272350"/>
            <a:ext cx="4655402" cy="321222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598" y="4669352"/>
            <a:ext cx="4756973" cy="269725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5110" y="5033000"/>
            <a:ext cx="2238375" cy="2047875"/>
          </a:xfrm>
          <a:prstGeom prst="rect">
            <a:avLst/>
          </a:prstGeom>
        </p:spPr>
      </p:pic>
      <p:sp>
        <p:nvSpPr>
          <p:cNvPr id="10" name="TextBox 9"/>
          <p:cNvSpPr txBox="1"/>
          <p:nvPr/>
        </p:nvSpPr>
        <p:spPr>
          <a:xfrm>
            <a:off x="-140607" y="921074"/>
            <a:ext cx="2000804" cy="923330"/>
          </a:xfrm>
          <a:prstGeom prst="rect">
            <a:avLst/>
          </a:prstGeom>
          <a:noFill/>
        </p:spPr>
        <p:txBody>
          <a:bodyPr wrap="none" rtlCol="0">
            <a:spAutoFit/>
          </a:bodyPr>
          <a:lstStyle/>
          <a:p>
            <a:r>
              <a:rPr lang="en-US" dirty="0"/>
              <a:t>Graphics You Might</a:t>
            </a:r>
          </a:p>
          <a:p>
            <a:r>
              <a:rPr lang="en-US" dirty="0"/>
              <a:t>Want to Use in</a:t>
            </a:r>
          </a:p>
          <a:p>
            <a:r>
              <a:rPr lang="en-US" dirty="0"/>
              <a:t>Your Presentations</a:t>
            </a:r>
          </a:p>
        </p:txBody>
      </p:sp>
    </p:spTree>
    <p:extLst>
      <p:ext uri="{BB962C8B-B14F-4D97-AF65-F5344CB8AC3E}">
        <p14:creationId xmlns:p14="http://schemas.microsoft.com/office/powerpoint/2010/main" val="1121288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6428</TotalTime>
  <Words>1354</Words>
  <Application>Microsoft Office PowerPoint</Application>
  <PresentationFormat>Widescreen</PresentationFormat>
  <Paragraphs>86</Paragraphs>
  <Slides>10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Calibri Light</vt:lpstr>
      <vt:lpstr>Franklin Gothic Heavy</vt:lpstr>
      <vt:lpstr>Tw Cen MT Condensed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Denton Hunter</dc:creator>
  <cp:lastModifiedBy>Paul Grethel</cp:lastModifiedBy>
  <cp:revision>32</cp:revision>
  <dcterms:created xsi:type="dcterms:W3CDTF">2016-09-15T14:56:51Z</dcterms:created>
  <dcterms:modified xsi:type="dcterms:W3CDTF">2022-10-15T22:37:48Z</dcterms:modified>
</cp:coreProperties>
</file>