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58" r:id="rId22"/>
    <p:sldId id="278" r:id="rId23"/>
    <p:sldId id="279" r:id="rId24"/>
    <p:sldId id="280" r:id="rId25"/>
    <p:sldId id="281" r:id="rId26"/>
    <p:sldId id="282" r:id="rId27"/>
    <p:sldId id="259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0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Grethel" userId="cff081600656a070" providerId="LiveId" clId="{E280A751-70E8-4D14-B6B8-FB0D9792931D}"/>
    <pc:docChg chg="undo custSel addSld delSld modSld sldOrd">
      <pc:chgData name="Paul Grethel" userId="cff081600656a070" providerId="LiveId" clId="{E280A751-70E8-4D14-B6B8-FB0D9792931D}" dt="2017-11-05T19:56:31.986" v="6756" actId="115"/>
      <pc:docMkLst>
        <pc:docMk/>
      </pc:docMkLst>
      <pc:sldChg chg="modSp">
        <pc:chgData name="Paul Grethel" userId="cff081600656a070" providerId="LiveId" clId="{E280A751-70E8-4D14-B6B8-FB0D9792931D}" dt="2017-11-05T19:54:07.739" v="6740" actId="115"/>
        <pc:sldMkLst>
          <pc:docMk/>
          <pc:sldMk cId="178336996" sldId="262"/>
        </pc:sldMkLst>
        <pc:spChg chg="mod">
          <ac:chgData name="Paul Grethel" userId="cff081600656a070" providerId="LiveId" clId="{E280A751-70E8-4D14-B6B8-FB0D9792931D}" dt="2017-11-05T19:54:07.739" v="6740" actId="115"/>
          <ac:spMkLst>
            <pc:docMk/>
            <pc:sldMk cId="178336996" sldId="262"/>
            <ac:spMk id="4" creationId="{6572318C-E0B1-4327-82D2-12027F2576CB}"/>
          </ac:spMkLst>
        </pc:spChg>
      </pc:sldChg>
      <pc:sldChg chg="modSp">
        <pc:chgData name="Paul Grethel" userId="cff081600656a070" providerId="LiveId" clId="{E280A751-70E8-4D14-B6B8-FB0D9792931D}" dt="2017-11-05T19:54:14.823" v="6741" actId="115"/>
        <pc:sldMkLst>
          <pc:docMk/>
          <pc:sldMk cId="2595411140" sldId="263"/>
        </pc:sldMkLst>
        <pc:spChg chg="mod">
          <ac:chgData name="Paul Grethel" userId="cff081600656a070" providerId="LiveId" clId="{E280A751-70E8-4D14-B6B8-FB0D9792931D}" dt="2017-11-05T19:54:14.823" v="6741" actId="115"/>
          <ac:spMkLst>
            <pc:docMk/>
            <pc:sldMk cId="2595411140" sldId="263"/>
            <ac:spMk id="4" creationId="{6572318C-E0B1-4327-82D2-12027F2576CB}"/>
          </ac:spMkLst>
        </pc:spChg>
      </pc:sldChg>
      <pc:sldChg chg="modSp">
        <pc:chgData name="Paul Grethel" userId="cff081600656a070" providerId="LiveId" clId="{E280A751-70E8-4D14-B6B8-FB0D9792931D}" dt="2017-11-05T19:54:20.254" v="6742" actId="115"/>
        <pc:sldMkLst>
          <pc:docMk/>
          <pc:sldMk cId="1300177125" sldId="264"/>
        </pc:sldMkLst>
        <pc:spChg chg="mod">
          <ac:chgData name="Paul Grethel" userId="cff081600656a070" providerId="LiveId" clId="{E280A751-70E8-4D14-B6B8-FB0D9792931D}" dt="2017-11-05T19:54:20.254" v="6742" actId="115"/>
          <ac:spMkLst>
            <pc:docMk/>
            <pc:sldMk cId="1300177125" sldId="264"/>
            <ac:spMk id="4" creationId="{6572318C-E0B1-4327-82D2-12027F2576CB}"/>
          </ac:spMkLst>
        </pc:spChg>
      </pc:sldChg>
      <pc:sldChg chg="modSp">
        <pc:chgData name="Paul Grethel" userId="cff081600656a070" providerId="LiveId" clId="{E280A751-70E8-4D14-B6B8-FB0D9792931D}" dt="2017-11-05T19:45:44.417" v="6672" actId="20577"/>
        <pc:sldMkLst>
          <pc:docMk/>
          <pc:sldMk cId="3642540359" sldId="266"/>
        </pc:sldMkLst>
        <pc:spChg chg="mod">
          <ac:chgData name="Paul Grethel" userId="cff081600656a070" providerId="LiveId" clId="{E280A751-70E8-4D14-B6B8-FB0D9792931D}" dt="2017-11-05T19:45:44.417" v="6672" actId="20577"/>
          <ac:spMkLst>
            <pc:docMk/>
            <pc:sldMk cId="3642540359" sldId="266"/>
            <ac:spMk id="4" creationId="{6572318C-E0B1-4327-82D2-12027F2576CB}"/>
          </ac:spMkLst>
        </pc:spChg>
      </pc:sldChg>
      <pc:sldChg chg="modSp">
        <pc:chgData name="Paul Grethel" userId="cff081600656a070" providerId="LiveId" clId="{E280A751-70E8-4D14-B6B8-FB0D9792931D}" dt="2017-11-05T19:46:16.962" v="6673" actId="20577"/>
        <pc:sldMkLst>
          <pc:docMk/>
          <pc:sldMk cId="3514411231" sldId="267"/>
        </pc:sldMkLst>
        <pc:spChg chg="mod">
          <ac:chgData name="Paul Grethel" userId="cff081600656a070" providerId="LiveId" clId="{E280A751-70E8-4D14-B6B8-FB0D9792931D}" dt="2017-11-05T19:46:16.962" v="6673" actId="20577"/>
          <ac:spMkLst>
            <pc:docMk/>
            <pc:sldMk cId="3514411231" sldId="267"/>
            <ac:spMk id="4" creationId="{6572318C-E0B1-4327-82D2-12027F2576CB}"/>
          </ac:spMkLst>
        </pc:spChg>
      </pc:sldChg>
      <pc:sldChg chg="modSp">
        <pc:chgData name="Paul Grethel" userId="cff081600656a070" providerId="LiveId" clId="{E280A751-70E8-4D14-B6B8-FB0D9792931D}" dt="2017-11-05T19:53:40.452" v="6739" actId="115"/>
        <pc:sldMkLst>
          <pc:docMk/>
          <pc:sldMk cId="1682777097" sldId="268"/>
        </pc:sldMkLst>
        <pc:spChg chg="mod">
          <ac:chgData name="Paul Grethel" userId="cff081600656a070" providerId="LiveId" clId="{E280A751-70E8-4D14-B6B8-FB0D9792931D}" dt="2017-11-05T19:53:40.452" v="6739" actId="115"/>
          <ac:spMkLst>
            <pc:docMk/>
            <pc:sldMk cId="1682777097" sldId="268"/>
            <ac:spMk id="4" creationId="{6572318C-E0B1-4327-82D2-12027F2576CB}"/>
          </ac:spMkLst>
        </pc:spChg>
      </pc:sldChg>
      <pc:sldChg chg="modSp">
        <pc:chgData name="Paul Grethel" userId="cff081600656a070" providerId="LiveId" clId="{E280A751-70E8-4D14-B6B8-FB0D9792931D}" dt="2017-11-05T19:53:28.020" v="6737" actId="115"/>
        <pc:sldMkLst>
          <pc:docMk/>
          <pc:sldMk cId="3230793067" sldId="269"/>
        </pc:sldMkLst>
        <pc:spChg chg="mod">
          <ac:chgData name="Paul Grethel" userId="cff081600656a070" providerId="LiveId" clId="{E280A751-70E8-4D14-B6B8-FB0D9792931D}" dt="2017-11-05T19:53:28.020" v="6737" actId="115"/>
          <ac:spMkLst>
            <pc:docMk/>
            <pc:sldMk cId="3230793067" sldId="269"/>
            <ac:spMk id="4" creationId="{6572318C-E0B1-4327-82D2-12027F2576CB}"/>
          </ac:spMkLst>
        </pc:spChg>
      </pc:sldChg>
      <pc:sldChg chg="modSp">
        <pc:chgData name="Paul Grethel" userId="cff081600656a070" providerId="LiveId" clId="{E280A751-70E8-4D14-B6B8-FB0D9792931D}" dt="2017-11-05T19:53:18.934" v="6735" actId="115"/>
        <pc:sldMkLst>
          <pc:docMk/>
          <pc:sldMk cId="735330229" sldId="270"/>
        </pc:sldMkLst>
        <pc:spChg chg="mod">
          <ac:chgData name="Paul Grethel" userId="cff081600656a070" providerId="LiveId" clId="{E280A751-70E8-4D14-B6B8-FB0D9792931D}" dt="2017-11-05T19:53:18.934" v="6735" actId="115"/>
          <ac:spMkLst>
            <pc:docMk/>
            <pc:sldMk cId="735330229" sldId="270"/>
            <ac:spMk id="4" creationId="{6572318C-E0B1-4327-82D2-12027F2576CB}"/>
          </ac:spMkLst>
        </pc:spChg>
      </pc:sldChg>
      <pc:sldChg chg="modSp">
        <pc:chgData name="Paul Grethel" userId="cff081600656a070" providerId="LiveId" clId="{E280A751-70E8-4D14-B6B8-FB0D9792931D}" dt="2017-11-05T19:53:02.667" v="6733" actId="1076"/>
        <pc:sldMkLst>
          <pc:docMk/>
          <pc:sldMk cId="2506666504" sldId="271"/>
        </pc:sldMkLst>
        <pc:spChg chg="mod">
          <ac:chgData name="Paul Grethel" userId="cff081600656a070" providerId="LiveId" clId="{E280A751-70E8-4D14-B6B8-FB0D9792931D}" dt="2017-11-05T19:52:54.982" v="6732" actId="115"/>
          <ac:spMkLst>
            <pc:docMk/>
            <pc:sldMk cId="2506666504" sldId="271"/>
            <ac:spMk id="4" creationId="{6572318C-E0B1-4327-82D2-12027F2576CB}"/>
          </ac:spMkLst>
        </pc:spChg>
        <pc:picChg chg="mod">
          <ac:chgData name="Paul Grethel" userId="cff081600656a070" providerId="LiveId" clId="{E280A751-70E8-4D14-B6B8-FB0D9792931D}" dt="2017-11-05T19:53:02.667" v="6733" actId="1076"/>
          <ac:picMkLst>
            <pc:docMk/>
            <pc:sldMk cId="2506666504" sldId="271"/>
            <ac:picMk id="3" creationId="{EE65F1B1-9C50-495E-8F4C-D1CD120E307E}"/>
          </ac:picMkLst>
        </pc:picChg>
      </pc:sldChg>
      <pc:sldChg chg="addSp delSp modSp add">
        <pc:chgData name="Paul Grethel" userId="cff081600656a070" providerId="LiveId" clId="{E280A751-70E8-4D14-B6B8-FB0D9792931D}" dt="2017-11-05T19:54:55.252" v="6743" actId="1076"/>
        <pc:sldMkLst>
          <pc:docMk/>
          <pc:sldMk cId="3690702247" sldId="272"/>
        </pc:sldMkLst>
        <pc:spChg chg="mod">
          <ac:chgData name="Paul Grethel" userId="cff081600656a070" providerId="LiveId" clId="{E280A751-70E8-4D14-B6B8-FB0D9792931D}" dt="2017-11-05T19:52:35.421" v="6730" actId="115"/>
          <ac:spMkLst>
            <pc:docMk/>
            <pc:sldMk cId="3690702247" sldId="272"/>
            <ac:spMk id="4" creationId="{6572318C-E0B1-4327-82D2-12027F2576CB}"/>
          </ac:spMkLst>
        </pc:spChg>
        <pc:picChg chg="mod">
          <ac:chgData name="Paul Grethel" userId="cff081600656a070" providerId="LiveId" clId="{E280A751-70E8-4D14-B6B8-FB0D9792931D}" dt="2017-11-05T19:54:55.252" v="6743" actId="1076"/>
          <ac:picMkLst>
            <pc:docMk/>
            <pc:sldMk cId="3690702247" sldId="272"/>
            <ac:picMk id="3" creationId="{EE65F1B1-9C50-495E-8F4C-D1CD120E307E}"/>
          </ac:picMkLst>
        </pc:picChg>
        <pc:picChg chg="add mod">
          <ac:chgData name="Paul Grethel" userId="cff081600656a070" providerId="LiveId" clId="{E280A751-70E8-4D14-B6B8-FB0D9792931D}" dt="2017-11-05T16:46:54.817" v="405" actId="14100"/>
          <ac:picMkLst>
            <pc:docMk/>
            <pc:sldMk cId="3690702247" sldId="272"/>
            <ac:picMk id="5" creationId="{4D124244-EE19-4CEE-8A75-FAC99F184C53}"/>
          </ac:picMkLst>
        </pc:picChg>
        <pc:picChg chg="del mod">
          <ac:chgData name="Paul Grethel" userId="cff081600656a070" providerId="LiveId" clId="{E280A751-70E8-4D14-B6B8-FB0D9792931D}" dt="2017-11-05T16:43:12.097" v="395" actId="478"/>
          <ac:picMkLst>
            <pc:docMk/>
            <pc:sldMk cId="3690702247" sldId="272"/>
            <ac:picMk id="6" creationId="{1E4E860D-8D65-46BF-BF2A-B3CEB56FF2E0}"/>
          </ac:picMkLst>
        </pc:picChg>
        <pc:picChg chg="del">
          <ac:chgData name="Paul Grethel" userId="cff081600656a070" providerId="LiveId" clId="{E280A751-70E8-4D14-B6B8-FB0D9792931D}" dt="2017-11-05T16:43:12.912" v="396" actId="478"/>
          <ac:picMkLst>
            <pc:docMk/>
            <pc:sldMk cId="3690702247" sldId="272"/>
            <ac:picMk id="8" creationId="{441C4F83-DF30-4E48-9C71-47910116E25C}"/>
          </ac:picMkLst>
        </pc:picChg>
        <pc:picChg chg="add mod">
          <ac:chgData name="Paul Grethel" userId="cff081600656a070" providerId="LiveId" clId="{E280A751-70E8-4D14-B6B8-FB0D9792931D}" dt="2017-11-05T16:47:03.096" v="407" actId="1076"/>
          <ac:picMkLst>
            <pc:docMk/>
            <pc:sldMk cId="3690702247" sldId="272"/>
            <ac:picMk id="9" creationId="{B460AD3F-7D25-48FF-B7BA-64250AD547AB}"/>
          </ac:picMkLst>
        </pc:picChg>
      </pc:sldChg>
      <pc:sldChg chg="delSp modSp add">
        <pc:chgData name="Paul Grethel" userId="cff081600656a070" providerId="LiveId" clId="{E280A751-70E8-4D14-B6B8-FB0D9792931D}" dt="2017-11-05T19:55:05.751" v="6745" actId="1076"/>
        <pc:sldMkLst>
          <pc:docMk/>
          <pc:sldMk cId="2888434160" sldId="273"/>
        </pc:sldMkLst>
        <pc:spChg chg="mod">
          <ac:chgData name="Paul Grethel" userId="cff081600656a070" providerId="LiveId" clId="{E280A751-70E8-4D14-B6B8-FB0D9792931D}" dt="2017-11-05T19:55:02.971" v="6744" actId="1076"/>
          <ac:spMkLst>
            <pc:docMk/>
            <pc:sldMk cId="2888434160" sldId="273"/>
            <ac:spMk id="4" creationId="{6572318C-E0B1-4327-82D2-12027F2576CB}"/>
          </ac:spMkLst>
        </pc:spChg>
        <pc:picChg chg="mod">
          <ac:chgData name="Paul Grethel" userId="cff081600656a070" providerId="LiveId" clId="{E280A751-70E8-4D14-B6B8-FB0D9792931D}" dt="2017-11-05T19:55:05.751" v="6745" actId="1076"/>
          <ac:picMkLst>
            <pc:docMk/>
            <pc:sldMk cId="2888434160" sldId="273"/>
            <ac:picMk id="3" creationId="{EE65F1B1-9C50-495E-8F4C-D1CD120E307E}"/>
          </ac:picMkLst>
        </pc:picChg>
        <pc:picChg chg="del">
          <ac:chgData name="Paul Grethel" userId="cff081600656a070" providerId="LiveId" clId="{E280A751-70E8-4D14-B6B8-FB0D9792931D}" dt="2017-11-05T16:47:20.944" v="409" actId="478"/>
          <ac:picMkLst>
            <pc:docMk/>
            <pc:sldMk cId="2888434160" sldId="273"/>
            <ac:picMk id="5" creationId="{4D124244-EE19-4CEE-8A75-FAC99F184C53}"/>
          </ac:picMkLst>
        </pc:picChg>
        <pc:picChg chg="del">
          <ac:chgData name="Paul Grethel" userId="cff081600656a070" providerId="LiveId" clId="{E280A751-70E8-4D14-B6B8-FB0D9792931D}" dt="2017-11-05T16:47:21.791" v="410" actId="478"/>
          <ac:picMkLst>
            <pc:docMk/>
            <pc:sldMk cId="2888434160" sldId="273"/>
            <ac:picMk id="9" creationId="{B460AD3F-7D25-48FF-B7BA-64250AD547AB}"/>
          </ac:picMkLst>
        </pc:picChg>
      </pc:sldChg>
      <pc:sldChg chg="addSp modSp add">
        <pc:chgData name="Paul Grethel" userId="cff081600656a070" providerId="LiveId" clId="{E280A751-70E8-4D14-B6B8-FB0D9792931D}" dt="2017-11-05T19:51:41.217" v="6719" actId="115"/>
        <pc:sldMkLst>
          <pc:docMk/>
          <pc:sldMk cId="1111932026" sldId="274"/>
        </pc:sldMkLst>
        <pc:spChg chg="mod">
          <ac:chgData name="Paul Grethel" userId="cff081600656a070" providerId="LiveId" clId="{E280A751-70E8-4D14-B6B8-FB0D9792931D}" dt="2017-11-05T19:51:41.217" v="6719" actId="115"/>
          <ac:spMkLst>
            <pc:docMk/>
            <pc:sldMk cId="1111932026" sldId="274"/>
            <ac:spMk id="4" creationId="{6572318C-E0B1-4327-82D2-12027F2576CB}"/>
          </ac:spMkLst>
        </pc:spChg>
        <pc:picChg chg="mod">
          <ac:chgData name="Paul Grethel" userId="cff081600656a070" providerId="LiveId" clId="{E280A751-70E8-4D14-B6B8-FB0D9792931D}" dt="2017-11-05T19:47:52.752" v="6683" actId="1076"/>
          <ac:picMkLst>
            <pc:docMk/>
            <pc:sldMk cId="1111932026" sldId="274"/>
            <ac:picMk id="3" creationId="{EE65F1B1-9C50-495E-8F4C-D1CD120E307E}"/>
          </ac:picMkLst>
        </pc:picChg>
        <pc:picChg chg="add mod">
          <ac:chgData name="Paul Grethel" userId="cff081600656a070" providerId="LiveId" clId="{E280A751-70E8-4D14-B6B8-FB0D9792931D}" dt="2017-11-05T19:48:01.505" v="6690" actId="1076"/>
          <ac:picMkLst>
            <pc:docMk/>
            <pc:sldMk cId="1111932026" sldId="274"/>
            <ac:picMk id="5" creationId="{C5CAC9D5-926E-4A6D-AF52-8C51F0424498}"/>
          </ac:picMkLst>
        </pc:picChg>
        <pc:picChg chg="add mod">
          <ac:chgData name="Paul Grethel" userId="cff081600656a070" providerId="LiveId" clId="{E280A751-70E8-4D14-B6B8-FB0D9792931D}" dt="2017-11-05T17:02:47.312" v="1414" actId="1076"/>
          <ac:picMkLst>
            <pc:docMk/>
            <pc:sldMk cId="1111932026" sldId="274"/>
            <ac:picMk id="7" creationId="{977C48EA-F994-4B99-89D0-24EAE1409602}"/>
          </ac:picMkLst>
        </pc:picChg>
      </pc:sldChg>
      <pc:sldChg chg="addSp delSp modSp add">
        <pc:chgData name="Paul Grethel" userId="cff081600656a070" providerId="LiveId" clId="{E280A751-70E8-4D14-B6B8-FB0D9792931D}" dt="2017-11-05T19:51:30.712" v="6717" actId="115"/>
        <pc:sldMkLst>
          <pc:docMk/>
          <pc:sldMk cId="533053444" sldId="275"/>
        </pc:sldMkLst>
        <pc:spChg chg="mod">
          <ac:chgData name="Paul Grethel" userId="cff081600656a070" providerId="LiveId" clId="{E280A751-70E8-4D14-B6B8-FB0D9792931D}" dt="2017-11-05T19:51:30.712" v="6717" actId="115"/>
          <ac:spMkLst>
            <pc:docMk/>
            <pc:sldMk cId="533053444" sldId="275"/>
            <ac:spMk id="4" creationId="{6572318C-E0B1-4327-82D2-12027F2576CB}"/>
          </ac:spMkLst>
        </pc:spChg>
        <pc:picChg chg="mod">
          <ac:chgData name="Paul Grethel" userId="cff081600656a070" providerId="LiveId" clId="{E280A751-70E8-4D14-B6B8-FB0D9792931D}" dt="2017-11-05T17:08:52.538" v="1698" actId="1076"/>
          <ac:picMkLst>
            <pc:docMk/>
            <pc:sldMk cId="533053444" sldId="275"/>
            <ac:picMk id="3" creationId="{EE65F1B1-9C50-495E-8F4C-D1CD120E307E}"/>
          </ac:picMkLst>
        </pc:picChg>
        <pc:picChg chg="del">
          <ac:chgData name="Paul Grethel" userId="cff081600656a070" providerId="LiveId" clId="{E280A751-70E8-4D14-B6B8-FB0D9792931D}" dt="2017-11-05T17:01:06.169" v="1262" actId="478"/>
          <ac:picMkLst>
            <pc:docMk/>
            <pc:sldMk cId="533053444" sldId="275"/>
            <ac:picMk id="5" creationId="{C5CAC9D5-926E-4A6D-AF52-8C51F0424498}"/>
          </ac:picMkLst>
        </pc:picChg>
        <pc:picChg chg="add mod">
          <ac:chgData name="Paul Grethel" userId="cff081600656a070" providerId="LiveId" clId="{E280A751-70E8-4D14-B6B8-FB0D9792931D}" dt="2017-11-05T17:08:58.139" v="1699" actId="14100"/>
          <ac:picMkLst>
            <pc:docMk/>
            <pc:sldMk cId="533053444" sldId="275"/>
            <ac:picMk id="6" creationId="{B2266A35-C3F6-4BDB-B173-54E442E96163}"/>
          </ac:picMkLst>
        </pc:picChg>
        <pc:picChg chg="del">
          <ac:chgData name="Paul Grethel" userId="cff081600656a070" providerId="LiveId" clId="{E280A751-70E8-4D14-B6B8-FB0D9792931D}" dt="2017-11-05T17:01:07.193" v="1263" actId="478"/>
          <ac:picMkLst>
            <pc:docMk/>
            <pc:sldMk cId="533053444" sldId="275"/>
            <ac:picMk id="7" creationId="{977C48EA-F994-4B99-89D0-24EAE1409602}"/>
          </ac:picMkLst>
        </pc:picChg>
      </pc:sldChg>
      <pc:sldChg chg="addSp delSp modSp add">
        <pc:chgData name="Paul Grethel" userId="cff081600656a070" providerId="LiveId" clId="{E280A751-70E8-4D14-B6B8-FB0D9792931D}" dt="2017-11-05T19:51:17.197" v="6715" actId="115"/>
        <pc:sldMkLst>
          <pc:docMk/>
          <pc:sldMk cId="1484281641" sldId="276"/>
        </pc:sldMkLst>
        <pc:spChg chg="mod">
          <ac:chgData name="Paul Grethel" userId="cff081600656a070" providerId="LiveId" clId="{E280A751-70E8-4D14-B6B8-FB0D9792931D}" dt="2017-11-05T19:51:17.197" v="6715" actId="115"/>
          <ac:spMkLst>
            <pc:docMk/>
            <pc:sldMk cId="1484281641" sldId="276"/>
            <ac:spMk id="4" creationId="{6572318C-E0B1-4327-82D2-12027F2576CB}"/>
          </ac:spMkLst>
        </pc:spChg>
        <pc:picChg chg="add mod">
          <ac:chgData name="Paul Grethel" userId="cff081600656a070" providerId="LiveId" clId="{E280A751-70E8-4D14-B6B8-FB0D9792931D}" dt="2017-11-05T17:12:29.038" v="1959" actId="1076"/>
          <ac:picMkLst>
            <pc:docMk/>
            <pc:sldMk cId="1484281641" sldId="276"/>
            <ac:picMk id="5" creationId="{6635370E-01F5-42B5-949B-3E70DF035104}"/>
          </ac:picMkLst>
        </pc:picChg>
        <pc:picChg chg="del">
          <ac:chgData name="Paul Grethel" userId="cff081600656a070" providerId="LiveId" clId="{E280A751-70E8-4D14-B6B8-FB0D9792931D}" dt="2017-11-05T17:09:10.251" v="1701" actId="478"/>
          <ac:picMkLst>
            <pc:docMk/>
            <pc:sldMk cId="1484281641" sldId="276"/>
            <ac:picMk id="6" creationId="{B2266A35-C3F6-4BDB-B173-54E442E96163}"/>
          </ac:picMkLst>
        </pc:picChg>
      </pc:sldChg>
      <pc:sldChg chg="delSp modSp add">
        <pc:chgData name="Paul Grethel" userId="cff081600656a070" providerId="LiveId" clId="{E280A751-70E8-4D14-B6B8-FB0D9792931D}" dt="2017-11-05T19:51:05.534" v="6714" actId="115"/>
        <pc:sldMkLst>
          <pc:docMk/>
          <pc:sldMk cId="3628183557" sldId="277"/>
        </pc:sldMkLst>
        <pc:spChg chg="mod">
          <ac:chgData name="Paul Grethel" userId="cff081600656a070" providerId="LiveId" clId="{E280A751-70E8-4D14-B6B8-FB0D9792931D}" dt="2017-11-05T19:51:05.534" v="6714" actId="115"/>
          <ac:spMkLst>
            <pc:docMk/>
            <pc:sldMk cId="3628183557" sldId="277"/>
            <ac:spMk id="4" creationId="{6572318C-E0B1-4327-82D2-12027F2576CB}"/>
          </ac:spMkLst>
        </pc:spChg>
        <pc:picChg chg="del">
          <ac:chgData name="Paul Grethel" userId="cff081600656a070" providerId="LiveId" clId="{E280A751-70E8-4D14-B6B8-FB0D9792931D}" dt="2017-11-05T17:14:12.601" v="2148" actId="478"/>
          <ac:picMkLst>
            <pc:docMk/>
            <pc:sldMk cId="3628183557" sldId="277"/>
            <ac:picMk id="5" creationId="{6635370E-01F5-42B5-949B-3E70DF035104}"/>
          </ac:picMkLst>
        </pc:picChg>
      </pc:sldChg>
      <pc:sldChg chg="addSp delSp modSp add">
        <pc:chgData name="Paul Grethel" userId="cff081600656a070" providerId="LiveId" clId="{E280A751-70E8-4D14-B6B8-FB0D9792931D}" dt="2017-11-05T17:27:48.140" v="3025" actId="20577"/>
        <pc:sldMkLst>
          <pc:docMk/>
          <pc:sldMk cId="610069616" sldId="278"/>
        </pc:sldMkLst>
        <pc:spChg chg="mod">
          <ac:chgData name="Paul Grethel" userId="cff081600656a070" providerId="LiveId" clId="{E280A751-70E8-4D14-B6B8-FB0D9792931D}" dt="2017-11-05T17:27:48.140" v="3025" actId="20577"/>
          <ac:spMkLst>
            <pc:docMk/>
            <pc:sldMk cId="610069616" sldId="278"/>
            <ac:spMk id="4" creationId="{6572318C-E0B1-4327-82D2-12027F2576CB}"/>
          </ac:spMkLst>
        </pc:spChg>
        <pc:spChg chg="del">
          <ac:chgData name="Paul Grethel" userId="cff081600656a070" providerId="LiveId" clId="{E280A751-70E8-4D14-B6B8-FB0D9792931D}" dt="2017-11-05T17:19:07.321" v="2574" actId="478"/>
          <ac:spMkLst>
            <pc:docMk/>
            <pc:sldMk cId="610069616" sldId="278"/>
            <ac:spMk id="5" creationId="{5C6E51DA-5B93-4265-8DFC-08DC45EC4CB1}"/>
          </ac:spMkLst>
        </pc:spChg>
        <pc:spChg chg="del">
          <ac:chgData name="Paul Grethel" userId="cff081600656a070" providerId="LiveId" clId="{E280A751-70E8-4D14-B6B8-FB0D9792931D}" dt="2017-11-05T17:19:06.204" v="2573" actId="478"/>
          <ac:spMkLst>
            <pc:docMk/>
            <pc:sldMk cId="610069616" sldId="278"/>
            <ac:spMk id="6" creationId="{6D3A0EC5-FBAF-4DF7-B8F8-ED55E53615F1}"/>
          </ac:spMkLst>
        </pc:spChg>
        <pc:spChg chg="del">
          <ac:chgData name="Paul Grethel" userId="cff081600656a070" providerId="LiveId" clId="{E280A751-70E8-4D14-B6B8-FB0D9792931D}" dt="2017-11-05T17:19:04.662" v="2572" actId="478"/>
          <ac:spMkLst>
            <pc:docMk/>
            <pc:sldMk cId="610069616" sldId="278"/>
            <ac:spMk id="9" creationId="{998FDCFF-3A3F-40AF-A571-482EF00ECAC7}"/>
          </ac:spMkLst>
        </pc:spChg>
        <pc:picChg chg="add mod">
          <ac:chgData name="Paul Grethel" userId="cff081600656a070" providerId="LiveId" clId="{E280A751-70E8-4D14-B6B8-FB0D9792931D}" dt="2017-11-05T17:27:25.279" v="3003" actId="1076"/>
          <ac:picMkLst>
            <pc:docMk/>
            <pc:sldMk cId="610069616" sldId="278"/>
            <ac:picMk id="7" creationId="{7F081748-3527-4D01-B7C2-D63B1D50AB90}"/>
          </ac:picMkLst>
        </pc:picChg>
      </pc:sldChg>
      <pc:sldChg chg="delSp modSp add">
        <pc:chgData name="Paul Grethel" userId="cff081600656a070" providerId="LiveId" clId="{E280A751-70E8-4D14-B6B8-FB0D9792931D}" dt="2017-11-05T19:55:34.051" v="6747" actId="14100"/>
        <pc:sldMkLst>
          <pc:docMk/>
          <pc:sldMk cId="4236493671" sldId="279"/>
        </pc:sldMkLst>
        <pc:spChg chg="mod">
          <ac:chgData name="Paul Grethel" userId="cff081600656a070" providerId="LiveId" clId="{E280A751-70E8-4D14-B6B8-FB0D9792931D}" dt="2017-11-05T19:55:34.051" v="6747" actId="14100"/>
          <ac:spMkLst>
            <pc:docMk/>
            <pc:sldMk cId="4236493671" sldId="279"/>
            <ac:spMk id="4" creationId="{6572318C-E0B1-4327-82D2-12027F2576CB}"/>
          </ac:spMkLst>
        </pc:spChg>
        <pc:picChg chg="del">
          <ac:chgData name="Paul Grethel" userId="cff081600656a070" providerId="LiveId" clId="{E280A751-70E8-4D14-B6B8-FB0D9792931D}" dt="2017-11-05T18:14:08.876" v="3028" actId="478"/>
          <ac:picMkLst>
            <pc:docMk/>
            <pc:sldMk cId="4236493671" sldId="279"/>
            <ac:picMk id="7" creationId="{7F081748-3527-4D01-B7C2-D63B1D50AB90}"/>
          </ac:picMkLst>
        </pc:picChg>
      </pc:sldChg>
      <pc:sldChg chg="modSp add">
        <pc:chgData name="Paul Grethel" userId="cff081600656a070" providerId="LiveId" clId="{E280A751-70E8-4D14-B6B8-FB0D9792931D}" dt="2017-11-05T19:50:17.399" v="6704"/>
        <pc:sldMkLst>
          <pc:docMk/>
          <pc:sldMk cId="3224085005" sldId="280"/>
        </pc:sldMkLst>
        <pc:spChg chg="mod">
          <ac:chgData name="Paul Grethel" userId="cff081600656a070" providerId="LiveId" clId="{E280A751-70E8-4D14-B6B8-FB0D9792931D}" dt="2017-11-05T19:50:17.399" v="6704"/>
          <ac:spMkLst>
            <pc:docMk/>
            <pc:sldMk cId="3224085005" sldId="280"/>
            <ac:spMk id="4" creationId="{6572318C-E0B1-4327-82D2-12027F2576CB}"/>
          </ac:spMkLst>
        </pc:spChg>
      </pc:sldChg>
      <pc:sldChg chg="addSp modSp add">
        <pc:chgData name="Paul Grethel" userId="cff081600656a070" providerId="LiveId" clId="{E280A751-70E8-4D14-B6B8-FB0D9792931D}" dt="2017-11-05T19:28:37.201" v="5194" actId="1076"/>
        <pc:sldMkLst>
          <pc:docMk/>
          <pc:sldMk cId="62085505" sldId="281"/>
        </pc:sldMkLst>
        <pc:spChg chg="mod">
          <ac:chgData name="Paul Grethel" userId="cff081600656a070" providerId="LiveId" clId="{E280A751-70E8-4D14-B6B8-FB0D9792931D}" dt="2017-11-05T19:28:32.517" v="5193" actId="20577"/>
          <ac:spMkLst>
            <pc:docMk/>
            <pc:sldMk cId="62085505" sldId="281"/>
            <ac:spMk id="4" creationId="{6572318C-E0B1-4327-82D2-12027F2576CB}"/>
          </ac:spMkLst>
        </pc:spChg>
        <pc:picChg chg="add mod">
          <ac:chgData name="Paul Grethel" userId="cff081600656a070" providerId="LiveId" clId="{E280A751-70E8-4D14-B6B8-FB0D9792931D}" dt="2017-11-05T19:28:37.201" v="5194" actId="1076"/>
          <ac:picMkLst>
            <pc:docMk/>
            <pc:sldMk cId="62085505" sldId="281"/>
            <ac:picMk id="5" creationId="{91D316E1-D7C0-4735-BF01-86A666928BCD}"/>
          </ac:picMkLst>
        </pc:picChg>
      </pc:sldChg>
      <pc:sldChg chg="modSp add">
        <pc:chgData name="Paul Grethel" userId="cff081600656a070" providerId="LiveId" clId="{E280A751-70E8-4D14-B6B8-FB0D9792931D}" dt="2017-11-05T19:56:31.986" v="6756" actId="115"/>
        <pc:sldMkLst>
          <pc:docMk/>
          <pc:sldMk cId="486903368" sldId="282"/>
        </pc:sldMkLst>
        <pc:spChg chg="mod">
          <ac:chgData name="Paul Grethel" userId="cff081600656a070" providerId="LiveId" clId="{E280A751-70E8-4D14-B6B8-FB0D9792931D}" dt="2017-11-05T19:56:31.986" v="6756" actId="115"/>
          <ac:spMkLst>
            <pc:docMk/>
            <pc:sldMk cId="486903368" sldId="282"/>
            <ac:spMk id="4" creationId="{6572318C-E0B1-4327-82D2-12027F2576CB}"/>
          </ac:spMkLst>
        </pc:spChg>
      </pc:sldChg>
      <pc:sldChg chg="addSp delSp modSp add ord">
        <pc:chgData name="Paul Grethel" userId="cff081600656a070" providerId="LiveId" clId="{E280A751-70E8-4D14-B6B8-FB0D9792931D}" dt="2017-11-05T19:42:29.887" v="6621" actId="20577"/>
        <pc:sldMkLst>
          <pc:docMk/>
          <pc:sldMk cId="292286301" sldId="283"/>
        </pc:sldMkLst>
        <pc:spChg chg="mod">
          <ac:chgData name="Paul Grethel" userId="cff081600656a070" providerId="LiveId" clId="{E280A751-70E8-4D14-B6B8-FB0D9792931D}" dt="2017-11-05T19:38:30.770" v="6505" actId="20577"/>
          <ac:spMkLst>
            <pc:docMk/>
            <pc:sldMk cId="292286301" sldId="283"/>
            <ac:spMk id="4" creationId="{6572318C-E0B1-4327-82D2-12027F2576CB}"/>
          </ac:spMkLst>
        </pc:spChg>
        <pc:spChg chg="add mod">
          <ac:chgData name="Paul Grethel" userId="cff081600656a070" providerId="LiveId" clId="{E280A751-70E8-4D14-B6B8-FB0D9792931D}" dt="2017-11-05T19:42:29.887" v="6621" actId="20577"/>
          <ac:spMkLst>
            <pc:docMk/>
            <pc:sldMk cId="292286301" sldId="283"/>
            <ac:spMk id="7" creationId="{E0909C89-6471-497C-8267-AC9BEC2A8639}"/>
          </ac:spMkLst>
        </pc:spChg>
        <pc:picChg chg="del">
          <ac:chgData name="Paul Grethel" userId="cff081600656a070" providerId="LiveId" clId="{E280A751-70E8-4D14-B6B8-FB0D9792931D}" dt="2017-11-05T19:35:20.883" v="6075" actId="478"/>
          <ac:picMkLst>
            <pc:docMk/>
            <pc:sldMk cId="292286301" sldId="283"/>
            <ac:picMk id="5" creationId="{91D316E1-D7C0-4735-BF01-86A666928BCD}"/>
          </ac:picMkLst>
        </pc:picChg>
        <pc:picChg chg="add mod">
          <ac:chgData name="Paul Grethel" userId="cff081600656a070" providerId="LiveId" clId="{E280A751-70E8-4D14-B6B8-FB0D9792931D}" dt="2017-11-05T19:41:20.882" v="6511" actId="1076"/>
          <ac:picMkLst>
            <pc:docMk/>
            <pc:sldMk cId="292286301" sldId="283"/>
            <ac:picMk id="6" creationId="{1C87AA43-BE32-452C-9638-764094EB34B9}"/>
          </ac:picMkLst>
        </pc:picChg>
      </pc:sldChg>
      <pc:sldChg chg="add del">
        <pc:chgData name="Paul Grethel" userId="cff081600656a070" providerId="LiveId" clId="{E280A751-70E8-4D14-B6B8-FB0D9792931D}" dt="2017-11-05T19:35:10.734" v="6072"/>
        <pc:sldMkLst>
          <pc:docMk/>
          <pc:sldMk cId="3251316074" sldId="283"/>
        </pc:sldMkLst>
      </pc:sldChg>
      <pc:sldChg chg="addSp delSp modSp add">
        <pc:chgData name="Paul Grethel" userId="cff081600656a070" providerId="LiveId" clId="{E280A751-70E8-4D14-B6B8-FB0D9792931D}" dt="2017-11-05T19:43:32.469" v="6630" actId="14100"/>
        <pc:sldMkLst>
          <pc:docMk/>
          <pc:sldMk cId="4216281213" sldId="284"/>
        </pc:sldMkLst>
        <pc:spChg chg="mod">
          <ac:chgData name="Paul Grethel" userId="cff081600656a070" providerId="LiveId" clId="{E280A751-70E8-4D14-B6B8-FB0D9792931D}" dt="2017-11-05T19:43:12.625" v="6627" actId="6549"/>
          <ac:spMkLst>
            <pc:docMk/>
            <pc:sldMk cId="4216281213" sldId="284"/>
            <ac:spMk id="4" creationId="{6572318C-E0B1-4327-82D2-12027F2576CB}"/>
          </ac:spMkLst>
        </pc:spChg>
        <pc:spChg chg="del">
          <ac:chgData name="Paul Grethel" userId="cff081600656a070" providerId="LiveId" clId="{E280A751-70E8-4D14-B6B8-FB0D9792931D}" dt="2017-11-05T19:43:06.721" v="6625" actId="478"/>
          <ac:spMkLst>
            <pc:docMk/>
            <pc:sldMk cId="4216281213" sldId="284"/>
            <ac:spMk id="7" creationId="{E0909C89-6471-497C-8267-AC9BEC2A8639}"/>
          </ac:spMkLst>
        </pc:spChg>
        <pc:picChg chg="add del">
          <ac:chgData name="Paul Grethel" userId="cff081600656a070" providerId="LiveId" clId="{E280A751-70E8-4D14-B6B8-FB0D9792931D}" dt="2017-11-05T19:43:04.152" v="6624" actId="478"/>
          <ac:picMkLst>
            <pc:docMk/>
            <pc:sldMk cId="4216281213" sldId="284"/>
            <ac:picMk id="3" creationId="{EE65F1B1-9C50-495E-8F4C-D1CD120E307E}"/>
          </ac:picMkLst>
        </pc:picChg>
        <pc:picChg chg="add mod">
          <ac:chgData name="Paul Grethel" userId="cff081600656a070" providerId="LiveId" clId="{E280A751-70E8-4D14-B6B8-FB0D9792931D}" dt="2017-11-05T19:43:32.469" v="6630" actId="14100"/>
          <ac:picMkLst>
            <pc:docMk/>
            <pc:sldMk cId="4216281213" sldId="284"/>
            <ac:picMk id="5" creationId="{72EC3286-2977-42CA-BA3B-EAE1CF5F0847}"/>
          </ac:picMkLst>
        </pc:picChg>
        <pc:picChg chg="del">
          <ac:chgData name="Paul Grethel" userId="cff081600656a070" providerId="LiveId" clId="{E280A751-70E8-4D14-B6B8-FB0D9792931D}" dt="2017-11-05T19:43:09.778" v="6626" actId="478"/>
          <ac:picMkLst>
            <pc:docMk/>
            <pc:sldMk cId="4216281213" sldId="284"/>
            <ac:picMk id="6" creationId="{1C87AA43-BE32-452C-9638-764094EB34B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B0671-B0DD-42EC-A817-0550F545E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A4D69-6A31-4422-8E31-30960C49C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43202-7078-44AB-AF4B-15462573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FD6-E0F9-4572-9993-81516857C0D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1065A-B720-41A6-8A2C-F1B266F6F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6383E-EDC4-4581-8CE3-31363CD2B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B945-4B6F-4F70-BF4B-1E247F75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7313-4887-4C79-A993-A52F4B71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49A7B8-5331-4CF5-81E8-DA1E6AF4C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0F26E-8EE9-424F-8B8B-DA9518178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FD6-E0F9-4572-9993-81516857C0D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4DCA5-2E91-4336-9A5A-180551461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891CD-8DC3-448D-A55D-BF33FF9FC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B945-4B6F-4F70-BF4B-1E247F75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6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4C66B3-D368-4E73-BDE1-BC9277600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11493-52AE-48B9-81EF-FF5F139D7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DD893-F658-4EA4-AD86-D99BB051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FD6-E0F9-4572-9993-81516857C0D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677D7-A978-4F48-A532-89E748F1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D8A14-EF5A-411C-98DB-1290F069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B945-4B6F-4F70-BF4B-1E247F75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2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2D804-8FD3-4F8E-B660-D38A54A3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4A902-B49E-4E56-8496-BDA0F3DBC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05674-2957-4330-8F0A-998CC3B36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FD6-E0F9-4572-9993-81516857C0D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9F0DB-BE6B-4C78-BDB7-5DE46DD6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D98E4-EF4E-4286-8530-CA23A192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B945-4B6F-4F70-BF4B-1E247F75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5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5B32F-DAB6-4298-A77A-764B76AD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47E76-7E29-4AE7-88F1-B7E7CD90F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DC8E2-774A-4B0B-80D4-D02C26BCC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FD6-E0F9-4572-9993-81516857C0D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B7BA2-B6FF-4901-84DB-CA73BD7B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9288C-97D1-486D-8B2B-86F0289A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B945-4B6F-4F70-BF4B-1E247F75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9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0E5C-0BE4-44A4-89C2-E5FF2F54C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ED01A-98CC-44B1-8801-D94C38FE1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D3511-A894-4B6A-B24A-B6ED9F569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78493-2E61-4D99-B9C5-F61616D7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FD6-E0F9-4572-9993-81516857C0D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EA3C4-07E1-4C4A-A115-F18813B4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22E79-40AD-41B9-B70E-B0A6823D9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B945-4B6F-4F70-BF4B-1E247F75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81A40-DBEB-42C9-8B99-6D833FE51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F7008-D67B-428E-B0D3-638CFCD6A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0D843-86C0-4282-884B-8810B8740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B4187B-ACF4-4F24-8459-4BD3C103D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D3733-F17D-441F-A688-D154CA3475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49C2BE-0075-4CCD-A032-65D76F06A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FD6-E0F9-4572-9993-81516857C0D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64B9A8-69B0-443B-A974-39BB4D8A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65927-B8AC-4917-A43C-E968F0D8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B945-4B6F-4F70-BF4B-1E247F75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6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C25-2329-4F82-BA14-9219F8D57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B3BFA-1D9A-49DF-A6FF-CC025024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FD6-E0F9-4572-9993-81516857C0D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2E8DB-6DDC-47E3-BDD3-C9563D50B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47E0F-8C3E-42E9-84C9-5655D1F8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B945-4B6F-4F70-BF4B-1E247F75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4F5AB-F139-4902-AD6C-AD7BB81E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FD6-E0F9-4572-9993-81516857C0D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0CCA8F-D153-4816-A564-16ECEC4D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AF4EB-127E-4731-A9E3-9FDAD3ED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B945-4B6F-4F70-BF4B-1E247F75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0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DA533-7B07-41CE-B406-FE81476A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3EA82-D3F5-4BCD-98B4-1349E611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4A8F7-0443-4DC0-9AB2-345891FCF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F9A1E-4FCC-43F7-8DDD-FD94F2F4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FD6-E0F9-4572-9993-81516857C0D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86295-B15E-457C-9825-49E8C8AA2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B9FD9-5399-4EDD-B1F1-B647BAB8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B945-4B6F-4F70-BF4B-1E247F75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BBF34-5645-4D36-A666-B4CF97A4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FBF61D-B8CC-4BE2-8087-14CBF69E6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65B5D-8792-47B8-AD04-671026EDF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D7F93-FED7-4286-B607-F9521DE7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BFD6-E0F9-4572-9993-81516857C0D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F22E4-3FAE-4CDD-A5A0-1A1B6E808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B5530-23F9-433A-916A-F46B9FCA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B945-4B6F-4F70-BF4B-1E247F75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7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8AB485-1F67-452D-BD6D-199D7D969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24E43-537C-449A-B333-5C6E28690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91FAF-9B9C-4806-8AD9-0DADA34EB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FBFD6-E0F9-4572-9993-81516857C0D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3B42F-43FC-402D-AC46-B5CC8F5B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4324F-FA5A-4AEE-A6DF-EB038D792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BB945-4B6F-4F70-BF4B-1E247F75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7D0049-8340-4DFA-A7D1-2A26D61F2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7829"/>
            <a:ext cx="12192000" cy="9192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4D9614-4A45-4FE3-838A-0A54F5AA8639}"/>
              </a:ext>
            </a:extLst>
          </p:cNvPr>
          <p:cNvSpPr txBox="1"/>
          <p:nvPr/>
        </p:nvSpPr>
        <p:spPr>
          <a:xfrm>
            <a:off x="1048625" y="5304153"/>
            <a:ext cx="3909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Chapter 1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Retail Industry Overview</a:t>
            </a:r>
          </a:p>
        </p:txBody>
      </p:sp>
    </p:spTree>
    <p:extLst>
      <p:ext uri="{BB962C8B-B14F-4D97-AF65-F5344CB8AC3E}">
        <p14:creationId xmlns:p14="http://schemas.microsoft.com/office/powerpoint/2010/main" val="2206999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629859" y="458321"/>
            <a:ext cx="9927461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The Distribution Channel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Can you think of something you’ve purchased that used a</a:t>
            </a:r>
          </a:p>
          <a:p>
            <a:r>
              <a:rPr lang="en-US" sz="3200" b="1" dirty="0"/>
              <a:t>shorter distribution channel?  </a:t>
            </a:r>
          </a:p>
          <a:p>
            <a:endParaRPr lang="en-US" sz="3200" b="1" dirty="0"/>
          </a:p>
          <a:p>
            <a:r>
              <a:rPr lang="en-US" sz="3200" b="1" dirty="0"/>
              <a:t>In this example, a product is manufactured and sold</a:t>
            </a:r>
            <a:br>
              <a:rPr lang="en-US" sz="3200" b="1" dirty="0"/>
            </a:br>
            <a:r>
              <a:rPr lang="en-US" sz="3200" b="1" dirty="0"/>
              <a:t>directly to the consumer.</a:t>
            </a:r>
          </a:p>
          <a:p>
            <a:r>
              <a:rPr lang="en-US" sz="3200" b="1" dirty="0"/>
              <a:t>                                                         </a:t>
            </a:r>
          </a:p>
          <a:p>
            <a:endParaRPr lang="en-US" sz="3200" b="1" dirty="0"/>
          </a:p>
          <a:p>
            <a:endParaRPr lang="en-US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6636C702-C7AC-45A6-A0F6-734A92677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9" y="1064564"/>
            <a:ext cx="462915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1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461908" y="336837"/>
            <a:ext cx="9972795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Retail Formats</a:t>
            </a:r>
          </a:p>
          <a:p>
            <a:endParaRPr lang="en-US" sz="3200" b="1" dirty="0"/>
          </a:p>
          <a:p>
            <a:r>
              <a:rPr lang="en-US" sz="3200" b="1" u="sng" dirty="0"/>
              <a:t>Convenience Store</a:t>
            </a:r>
            <a:r>
              <a:rPr lang="en-US" sz="3200" b="1" dirty="0"/>
              <a:t>-Stores that are convenient shopping</a:t>
            </a:r>
          </a:p>
          <a:p>
            <a:r>
              <a:rPr lang="en-US" sz="3200" b="1" dirty="0"/>
              <a:t>for customers; they are close-by and are easily accessible.</a:t>
            </a:r>
          </a:p>
          <a:p>
            <a:r>
              <a:rPr lang="en-US" sz="3200" b="1" dirty="0"/>
              <a:t>These stores are small in </a:t>
            </a:r>
            <a:br>
              <a:rPr lang="en-US" sz="3200" b="1" dirty="0"/>
            </a:br>
            <a:r>
              <a:rPr lang="en-US" sz="3200" b="1" dirty="0"/>
              <a:t>size with quick shopping </a:t>
            </a:r>
            <a:br>
              <a:rPr lang="en-US" sz="3200" b="1" dirty="0"/>
            </a:br>
            <a:r>
              <a:rPr lang="en-US" sz="3200" b="1" dirty="0"/>
              <a:t>and checkout.</a:t>
            </a:r>
          </a:p>
          <a:p>
            <a:endParaRPr lang="en-US" sz="3200" b="1" dirty="0"/>
          </a:p>
          <a:p>
            <a:r>
              <a:rPr lang="en-US" sz="3200" b="1" dirty="0"/>
              <a:t>Product pricing is higher</a:t>
            </a:r>
          </a:p>
          <a:p>
            <a:r>
              <a:rPr lang="en-US" sz="3200" b="1" dirty="0"/>
              <a:t>and selection is limited.</a:t>
            </a:r>
          </a:p>
          <a:p>
            <a:r>
              <a:rPr lang="en-US" sz="3200" b="1" dirty="0"/>
              <a:t>                                                         </a:t>
            </a:r>
          </a:p>
          <a:p>
            <a:endParaRPr lang="en-US" sz="3200" b="1" dirty="0"/>
          </a:p>
          <a:p>
            <a:endParaRPr lang="en-US" dirty="0"/>
          </a:p>
        </p:txBody>
      </p:sp>
      <p:pic>
        <p:nvPicPr>
          <p:cNvPr id="5" name="Picture 4" descr="A store inside of a building&#10;&#10;Description generated with very high confidence">
            <a:extLst>
              <a:ext uri="{FF2B5EF4-FFF2-40B4-BE49-F238E27FC236}">
                <a16:creationId xmlns:a16="http://schemas.microsoft.com/office/drawing/2014/main" id="{766AE7B0-E431-4510-BAD4-228110646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7" y="2491273"/>
            <a:ext cx="6328921" cy="420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7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461908" y="336837"/>
            <a:ext cx="9911624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Retail Formats</a:t>
            </a:r>
          </a:p>
          <a:p>
            <a:endParaRPr lang="en-US" sz="3200" b="1" dirty="0"/>
          </a:p>
          <a:p>
            <a:r>
              <a:rPr lang="en-US" sz="3200" b="1" u="sng" dirty="0"/>
              <a:t>Department Store</a:t>
            </a:r>
            <a:r>
              <a:rPr lang="en-US" sz="3200" b="1" dirty="0"/>
              <a:t>-these offer good service and sell a</a:t>
            </a:r>
          </a:p>
          <a:p>
            <a:r>
              <a:rPr lang="en-US" sz="3200" b="1" dirty="0"/>
              <a:t>Large variety of products of mid-to-high quality products.</a:t>
            </a:r>
          </a:p>
          <a:p>
            <a:endParaRPr lang="en-US" sz="3200" b="1" dirty="0"/>
          </a:p>
          <a:p>
            <a:endParaRPr lang="en-US" dirty="0"/>
          </a:p>
        </p:txBody>
      </p:sp>
      <p:pic>
        <p:nvPicPr>
          <p:cNvPr id="6" name="Picture 5" descr="A picture containing indoor, building&#10;&#10;Description generated with high confidence">
            <a:extLst>
              <a:ext uri="{FF2B5EF4-FFF2-40B4-BE49-F238E27FC236}">
                <a16:creationId xmlns:a16="http://schemas.microsoft.com/office/drawing/2014/main" id="{4D61432F-5C32-42A5-914D-C630D32E1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07" y="2373604"/>
            <a:ext cx="6138765" cy="40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93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461908" y="336837"/>
            <a:ext cx="10684335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Retail Formats</a:t>
            </a:r>
          </a:p>
          <a:p>
            <a:endParaRPr lang="en-US" sz="3200" b="1" dirty="0"/>
          </a:p>
          <a:p>
            <a:r>
              <a:rPr lang="en-US" sz="3200" b="1" u="sng" dirty="0"/>
              <a:t>Direct Selling</a:t>
            </a:r>
            <a:r>
              <a:rPr lang="en-US" sz="3200" b="1" dirty="0"/>
              <a:t>-a salesperson contacts a customer directly</a:t>
            </a:r>
            <a:br>
              <a:rPr lang="en-US" sz="3200" b="1" dirty="0"/>
            </a:br>
            <a:r>
              <a:rPr lang="en-US" sz="3200" b="1" dirty="0"/>
              <a:t>often at the customer’s home.  The salesperson demonstrates</a:t>
            </a:r>
            <a:br>
              <a:rPr lang="en-US" sz="3200" b="1" dirty="0"/>
            </a:br>
            <a:r>
              <a:rPr lang="en-US" sz="3200" b="1" dirty="0"/>
              <a:t>the products, talks about the benefits of ownership, takes the</a:t>
            </a:r>
          </a:p>
          <a:p>
            <a:r>
              <a:rPr lang="en-US" sz="3200" b="1" dirty="0"/>
              <a:t>order and delivers the product (or service).</a:t>
            </a:r>
          </a:p>
          <a:p>
            <a:endParaRPr lang="en-US" sz="3200" b="1" dirty="0"/>
          </a:p>
          <a:p>
            <a:endParaRPr lang="en-US" dirty="0"/>
          </a:p>
        </p:txBody>
      </p:sp>
      <p:pic>
        <p:nvPicPr>
          <p:cNvPr id="5" name="Picture 4" descr="Two people sitting at a table&#10;&#10;Description generated with very high confidence">
            <a:extLst>
              <a:ext uri="{FF2B5EF4-FFF2-40B4-BE49-F238E27FC236}">
                <a16:creationId xmlns:a16="http://schemas.microsoft.com/office/drawing/2014/main" id="{B3B1F0A2-36FF-40A2-9539-D66E57755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77" y="3536302"/>
            <a:ext cx="4743646" cy="26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30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461908" y="336837"/>
            <a:ext cx="1055141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Retail Formats</a:t>
            </a:r>
          </a:p>
          <a:p>
            <a:endParaRPr lang="en-US" sz="3200" b="1" dirty="0"/>
          </a:p>
          <a:p>
            <a:r>
              <a:rPr lang="en-US" sz="3200" b="1" u="sng" dirty="0"/>
              <a:t>Specialty Stores</a:t>
            </a:r>
            <a:r>
              <a:rPr lang="en-US" sz="3200" b="1" dirty="0"/>
              <a:t>-sell to a special group of people. These</a:t>
            </a:r>
          </a:p>
          <a:p>
            <a:r>
              <a:rPr lang="en-US" sz="3200" b="1" dirty="0"/>
              <a:t>customers usually like the extra customer service that comes</a:t>
            </a:r>
          </a:p>
          <a:p>
            <a:r>
              <a:rPr lang="en-US" sz="3200" b="1" dirty="0"/>
              <a:t>with the shopping experience.</a:t>
            </a:r>
          </a:p>
          <a:p>
            <a:endParaRPr lang="en-US" sz="3200" b="1" dirty="0"/>
          </a:p>
          <a:p>
            <a:endParaRPr lang="en-US" dirty="0"/>
          </a:p>
        </p:txBody>
      </p:sp>
      <p:pic>
        <p:nvPicPr>
          <p:cNvPr id="6" name="Picture 5" descr="A close up of a shop&#10;&#10;Description generated with high confidence">
            <a:extLst>
              <a:ext uri="{FF2B5EF4-FFF2-40B4-BE49-F238E27FC236}">
                <a16:creationId xmlns:a16="http://schemas.microsoft.com/office/drawing/2014/main" id="{1E4E860D-8D65-46BF-BF2A-B3CEB56FF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35" y="3170464"/>
            <a:ext cx="4752478" cy="2530540"/>
          </a:xfrm>
          <a:prstGeom prst="rect">
            <a:avLst/>
          </a:prstGeom>
        </p:spPr>
      </p:pic>
      <p:pic>
        <p:nvPicPr>
          <p:cNvPr id="8" name="Picture 7" descr="A picture containing indoor, object&#10;&#10;Description generated with high confidence">
            <a:extLst>
              <a:ext uri="{FF2B5EF4-FFF2-40B4-BE49-F238E27FC236}">
                <a16:creationId xmlns:a16="http://schemas.microsoft.com/office/drawing/2014/main" id="{441C4F83-DF30-4E48-9C71-47910116E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25" y="2886622"/>
            <a:ext cx="5069633" cy="333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66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461908" y="336837"/>
            <a:ext cx="10775386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Retail Formats</a:t>
            </a:r>
          </a:p>
          <a:p>
            <a:endParaRPr lang="en-US" sz="3200" b="1" dirty="0"/>
          </a:p>
          <a:p>
            <a:r>
              <a:rPr lang="en-US" sz="3200" b="1" u="sng" dirty="0"/>
              <a:t>Wholesale Clubs</a:t>
            </a:r>
            <a:r>
              <a:rPr lang="en-US" sz="3200" b="1" dirty="0"/>
              <a:t>-stores where wholesalers sell products</a:t>
            </a:r>
            <a:br>
              <a:rPr lang="en-US" sz="3200" b="1" dirty="0"/>
            </a:br>
            <a:r>
              <a:rPr lang="en-US" sz="3200" b="1" dirty="0"/>
              <a:t>directly to consumers.  This is an example of a wholesaler</a:t>
            </a:r>
            <a:br>
              <a:rPr lang="en-US" sz="3200" b="1" dirty="0"/>
            </a:br>
            <a:r>
              <a:rPr lang="en-US" sz="3200" b="1" dirty="0"/>
              <a:t>selling directly to a customer.  They usually also carry products</a:t>
            </a:r>
          </a:p>
          <a:p>
            <a:r>
              <a:rPr lang="en-US" sz="3200" b="1" dirty="0"/>
              <a:t>from other wholesalers.</a:t>
            </a:r>
          </a:p>
          <a:p>
            <a:endParaRPr lang="en-US" sz="3200" b="1" dirty="0"/>
          </a:p>
          <a:p>
            <a:endParaRPr lang="en-US" dirty="0"/>
          </a:p>
        </p:txBody>
      </p:sp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4D124244-EE19-4CEE-8A75-FAC99F184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9" y="3802516"/>
            <a:ext cx="4228013" cy="1665223"/>
          </a:xfrm>
          <a:prstGeom prst="rect">
            <a:avLst/>
          </a:prstGeom>
        </p:spPr>
      </p:pic>
      <p:pic>
        <p:nvPicPr>
          <p:cNvPr id="9" name="Picture 8" descr="A car parked in front of a building&#10;&#10;Description generated with very high confidence">
            <a:extLst>
              <a:ext uri="{FF2B5EF4-FFF2-40B4-BE49-F238E27FC236}">
                <a16:creationId xmlns:a16="http://schemas.microsoft.com/office/drawing/2014/main" id="{B460AD3F-7D25-48FF-B7BA-64250AD54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339" y="3228137"/>
            <a:ext cx="5868955" cy="29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02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377933" y="84406"/>
            <a:ext cx="11276805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Retail Formats</a:t>
            </a:r>
          </a:p>
          <a:p>
            <a:endParaRPr lang="en-US" sz="3200" b="1" dirty="0"/>
          </a:p>
          <a:p>
            <a:r>
              <a:rPr lang="en-US" sz="3200" b="1" dirty="0"/>
              <a:t>Other types of Retail Stores:</a:t>
            </a:r>
          </a:p>
          <a:p>
            <a:r>
              <a:rPr lang="en-US" sz="3200" b="1" u="sng" dirty="0"/>
              <a:t>Discount Stores</a:t>
            </a:r>
            <a:r>
              <a:rPr lang="en-US" sz="3200" b="1" dirty="0"/>
              <a:t>-offer a broad variety of merchandise at low </a:t>
            </a:r>
            <a:br>
              <a:rPr lang="en-US" sz="3200" b="1" dirty="0"/>
            </a:br>
            <a:r>
              <a:rPr lang="en-US" sz="3200" b="1" dirty="0"/>
              <a:t>          prices and very little service</a:t>
            </a:r>
            <a:br>
              <a:rPr lang="en-US" sz="3200" b="1" dirty="0"/>
            </a:br>
            <a:r>
              <a:rPr lang="en-US" sz="3200" b="1" u="sng" dirty="0"/>
              <a:t>Off-price Retailers</a:t>
            </a:r>
            <a:r>
              <a:rPr lang="en-US" sz="3200" b="1" dirty="0"/>
              <a:t>-offer brand-name products at discounts; these</a:t>
            </a:r>
          </a:p>
          <a:p>
            <a:r>
              <a:rPr lang="en-US" sz="3200" b="1" dirty="0"/>
              <a:t>          are usually leftovers from other stores</a:t>
            </a:r>
            <a:br>
              <a:rPr lang="en-US" sz="3200" b="1" dirty="0"/>
            </a:br>
            <a:r>
              <a:rPr lang="en-US" sz="3200" b="1" u="sng" dirty="0"/>
              <a:t>Pure Play</a:t>
            </a:r>
            <a:r>
              <a:rPr lang="en-US" sz="3200" b="1" dirty="0"/>
              <a:t>-retailers who started online and continue that format</a:t>
            </a:r>
            <a:br>
              <a:rPr lang="en-US" sz="3200" b="1" dirty="0"/>
            </a:br>
            <a:r>
              <a:rPr lang="en-US" sz="3200" b="1" u="sng" dirty="0"/>
              <a:t>Supercenters</a:t>
            </a:r>
            <a:r>
              <a:rPr lang="en-US" sz="3200" b="1" dirty="0"/>
              <a:t>-stores that combine supermarket and department</a:t>
            </a:r>
            <a:br>
              <a:rPr lang="en-US" sz="3200" b="1" dirty="0"/>
            </a:br>
            <a:r>
              <a:rPr lang="en-US" sz="3200" b="1" dirty="0"/>
              <a:t>          stores</a:t>
            </a:r>
            <a:br>
              <a:rPr lang="en-US" sz="3200" b="1" dirty="0"/>
            </a:br>
            <a:r>
              <a:rPr lang="en-US" sz="3200" b="1" u="sng" dirty="0"/>
              <a:t>Thrift Stores</a:t>
            </a:r>
            <a:r>
              <a:rPr lang="en-US" sz="3200" b="1" dirty="0"/>
              <a:t>-sell second-hand products</a:t>
            </a:r>
          </a:p>
          <a:p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34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461908" y="336837"/>
            <a:ext cx="10410670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Types of Retail Ownership</a:t>
            </a:r>
          </a:p>
          <a:p>
            <a:endParaRPr lang="en-US" sz="3200" b="1" dirty="0"/>
          </a:p>
          <a:p>
            <a:r>
              <a:rPr lang="en-US" sz="3200" b="1" u="sng" dirty="0"/>
              <a:t>Independent Establishment</a:t>
            </a:r>
            <a:r>
              <a:rPr lang="en-US" sz="3200" b="1" dirty="0"/>
              <a:t>-a single store of small, regional</a:t>
            </a:r>
          </a:p>
          <a:p>
            <a:r>
              <a:rPr lang="en-US" sz="3200" b="1" dirty="0"/>
              <a:t>          chain.  They meet the needs of local customers.</a:t>
            </a:r>
            <a:br>
              <a:rPr lang="en-US" sz="3200" b="1" dirty="0"/>
            </a:br>
            <a:endParaRPr lang="en-US" sz="3200" b="1" dirty="0"/>
          </a:p>
          <a:p>
            <a:r>
              <a:rPr lang="en-US" sz="2400" b="1" dirty="0"/>
              <a:t>                                                              95% of all retail companies are considered</a:t>
            </a:r>
            <a:br>
              <a:rPr lang="en-US" sz="2400" b="1" dirty="0"/>
            </a:br>
            <a:r>
              <a:rPr lang="en-US" sz="2400" b="1" dirty="0"/>
              <a:t>                                                              independent establishments.</a:t>
            </a:r>
          </a:p>
          <a:p>
            <a:endParaRPr lang="en-US" sz="3200" b="1" dirty="0"/>
          </a:p>
          <a:p>
            <a:endParaRPr lang="en-US" dirty="0"/>
          </a:p>
        </p:txBody>
      </p:sp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5CAC9D5-926E-4A6D-AF52-8C51F0424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3" y="2604280"/>
            <a:ext cx="4264090" cy="2132045"/>
          </a:xfrm>
          <a:prstGeom prst="rect">
            <a:avLst/>
          </a:prstGeom>
          <a:ln w="25400">
            <a:solidFill>
              <a:srgbClr val="4C0702"/>
            </a:solidFill>
          </a:ln>
        </p:spPr>
      </p:pic>
      <p:pic>
        <p:nvPicPr>
          <p:cNvPr id="7" name="Picture 6" descr="A picture containing person, indoor, wall, young&#10;&#10;Description generated with very high confidence">
            <a:extLst>
              <a:ext uri="{FF2B5EF4-FFF2-40B4-BE49-F238E27FC236}">
                <a16:creationId xmlns:a16="http://schemas.microsoft.com/office/drawing/2014/main" id="{977C48EA-F994-4B99-89D0-24EAE1409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61" y="3610947"/>
            <a:ext cx="4692156" cy="29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32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461908" y="336837"/>
            <a:ext cx="10549042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Types of Retail Ownership</a:t>
            </a:r>
          </a:p>
          <a:p>
            <a:endParaRPr lang="en-US" sz="3200" b="1" dirty="0"/>
          </a:p>
          <a:p>
            <a:r>
              <a:rPr lang="en-US" sz="3200" b="1" u="sng" dirty="0"/>
              <a:t>Corporate Chain</a:t>
            </a:r>
            <a:r>
              <a:rPr lang="en-US" sz="3200" b="1" dirty="0"/>
              <a:t>-operates many stores under the same</a:t>
            </a:r>
          </a:p>
          <a:p>
            <a:r>
              <a:rPr lang="en-US" sz="3200" b="1" dirty="0"/>
              <a:t>          ownership and usually has centralized decision-making.</a:t>
            </a:r>
          </a:p>
          <a:p>
            <a:r>
              <a:rPr lang="en-US" sz="3200" b="1" dirty="0"/>
              <a:t>          Because they buy for several stores, they can get lower</a:t>
            </a:r>
          </a:p>
          <a:p>
            <a:r>
              <a:rPr lang="en-US" sz="3200" b="1" dirty="0"/>
              <a:t>          costs when making large purchases and pass that on to</a:t>
            </a:r>
          </a:p>
          <a:p>
            <a:r>
              <a:rPr lang="en-US" sz="3200" b="1" dirty="0"/>
              <a:t>          their customers.</a:t>
            </a:r>
          </a:p>
          <a:p>
            <a:endParaRPr lang="en-US" sz="3200" b="1" dirty="0"/>
          </a:p>
          <a:p>
            <a:endParaRPr lang="en-US" dirty="0"/>
          </a:p>
        </p:txBody>
      </p:sp>
      <p:pic>
        <p:nvPicPr>
          <p:cNvPr id="6" name="Picture 5" descr="A room filled with furniture and a fireplace&#10;&#10;Description generated with very high confidence">
            <a:extLst>
              <a:ext uri="{FF2B5EF4-FFF2-40B4-BE49-F238E27FC236}">
                <a16:creationId xmlns:a16="http://schemas.microsoft.com/office/drawing/2014/main" id="{B2266A35-C3F6-4BDB-B173-54E442E96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90" y="3424656"/>
            <a:ext cx="4721290" cy="335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53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461908" y="336837"/>
            <a:ext cx="11055591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Types of Retail Ownership</a:t>
            </a:r>
          </a:p>
          <a:p>
            <a:endParaRPr lang="en-US" sz="3200" b="1" dirty="0"/>
          </a:p>
          <a:p>
            <a:r>
              <a:rPr lang="en-US" sz="3200" b="1" u="sng" dirty="0"/>
              <a:t>Franchise</a:t>
            </a:r>
            <a:r>
              <a:rPr lang="en-US" sz="3200" b="1" dirty="0"/>
              <a:t>-a store licensed by a successful store given the</a:t>
            </a:r>
          </a:p>
          <a:p>
            <a:r>
              <a:rPr lang="en-US" sz="3200" b="1" dirty="0"/>
              <a:t>          licensee the right to duplicate the successful business</a:t>
            </a:r>
          </a:p>
          <a:p>
            <a:r>
              <a:rPr lang="en-US" sz="3200" b="1" dirty="0"/>
              <a:t>          usually in a particular geographic area.</a:t>
            </a:r>
          </a:p>
          <a:p>
            <a:r>
              <a:rPr lang="en-US" sz="3200" b="1" dirty="0"/>
              <a:t>The license has rules that the new franchise store must abide by.</a:t>
            </a:r>
          </a:p>
          <a:p>
            <a:endParaRPr lang="en-US" sz="3200" b="1" dirty="0"/>
          </a:p>
          <a:p>
            <a:endParaRPr lang="en-US" dirty="0"/>
          </a:p>
        </p:txBody>
      </p:sp>
      <p:pic>
        <p:nvPicPr>
          <p:cNvPr id="5" name="Picture 4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6635370E-01F5-42B5-949B-3E70DF035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26" y="3350262"/>
            <a:ext cx="8201608" cy="270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8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1593908" y="1767006"/>
            <a:ext cx="9377567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Chapter 1:  Retail Industry Overview</a:t>
            </a:r>
          </a:p>
          <a:p>
            <a:endParaRPr lang="en-US" sz="3200" dirty="0"/>
          </a:p>
          <a:p>
            <a:r>
              <a:rPr lang="en-US" sz="3200" dirty="0"/>
              <a:t>1.1 Define Retail</a:t>
            </a:r>
          </a:p>
          <a:p>
            <a:r>
              <a:rPr lang="en-US" sz="3200" dirty="0"/>
              <a:t>       Define retail and recognize the distribution channel</a:t>
            </a:r>
          </a:p>
          <a:p>
            <a:r>
              <a:rPr lang="en-US" sz="3200" dirty="0"/>
              <a:t>       Distinguish between the various retail formats</a:t>
            </a:r>
          </a:p>
          <a:p>
            <a:r>
              <a:rPr lang="en-US" sz="3200" dirty="0"/>
              <a:t>       Recognize the different types of ownership</a:t>
            </a:r>
          </a:p>
          <a:p>
            <a:r>
              <a:rPr lang="en-US" sz="3200" dirty="0"/>
              <a:t>       Understand multichannel retailing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6E51DA-5B93-4265-8DFC-08DC45EC4CB1}"/>
              </a:ext>
            </a:extLst>
          </p:cNvPr>
          <p:cNvSpPr/>
          <p:nvPr/>
        </p:nvSpPr>
        <p:spPr>
          <a:xfrm>
            <a:off x="2139193" y="3429000"/>
            <a:ext cx="159390" cy="1698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3A0EC5-FBAF-4DF7-B8F8-ED55E53615F1}"/>
              </a:ext>
            </a:extLst>
          </p:cNvPr>
          <p:cNvSpPr/>
          <p:nvPr/>
        </p:nvSpPr>
        <p:spPr>
          <a:xfrm>
            <a:off x="2139191" y="3908988"/>
            <a:ext cx="159390" cy="1698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E210A0-654F-4980-931C-7FED7B652B23}"/>
              </a:ext>
            </a:extLst>
          </p:cNvPr>
          <p:cNvSpPr/>
          <p:nvPr/>
        </p:nvSpPr>
        <p:spPr>
          <a:xfrm>
            <a:off x="2139191" y="4388976"/>
            <a:ext cx="159390" cy="1698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8FDCFF-3A3F-40AF-A571-482EF00ECAC7}"/>
              </a:ext>
            </a:extLst>
          </p:cNvPr>
          <p:cNvSpPr/>
          <p:nvPr/>
        </p:nvSpPr>
        <p:spPr>
          <a:xfrm>
            <a:off x="2139191" y="4868964"/>
            <a:ext cx="159390" cy="1698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43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461908" y="336837"/>
            <a:ext cx="11737124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Retail Channels</a:t>
            </a:r>
          </a:p>
          <a:p>
            <a:endParaRPr lang="en-US" sz="3200" b="1" dirty="0"/>
          </a:p>
          <a:p>
            <a:r>
              <a:rPr lang="en-US" sz="3200" b="1" u="sng" dirty="0"/>
              <a:t>Brick &amp; Mort</a:t>
            </a:r>
            <a:r>
              <a:rPr lang="en-US" sz="3200" b="1" dirty="0"/>
              <a:t>ar </a:t>
            </a:r>
            <a:r>
              <a:rPr lang="en-US" sz="3200" b="1" u="sng" dirty="0"/>
              <a:t>Stores</a:t>
            </a:r>
            <a:r>
              <a:rPr lang="en-US" sz="3200" b="1" dirty="0"/>
              <a:t>-these have a physical building and</a:t>
            </a:r>
          </a:p>
          <a:p>
            <a:r>
              <a:rPr lang="en-US" sz="3200" b="1" dirty="0"/>
              <a:t>          have face-to-face interaction with customers.</a:t>
            </a:r>
          </a:p>
          <a:p>
            <a:r>
              <a:rPr lang="en-US" sz="3200" b="1" u="sng" dirty="0"/>
              <a:t>E-Commerce Stores</a:t>
            </a:r>
            <a:r>
              <a:rPr lang="en-US" sz="3200" b="1" dirty="0"/>
              <a:t>-buying and selling are done over the internet.</a:t>
            </a:r>
          </a:p>
          <a:p>
            <a:r>
              <a:rPr lang="en-US" sz="3200" b="1" u="sng" dirty="0"/>
              <a:t>Multichannel Stores</a:t>
            </a:r>
            <a:r>
              <a:rPr lang="en-US" sz="3200" b="1" dirty="0"/>
              <a:t>-retailers that sell in a brick &amp; mortar store</a:t>
            </a:r>
          </a:p>
          <a:p>
            <a:r>
              <a:rPr lang="en-US" sz="3200" b="1" dirty="0"/>
              <a:t>          as well as through online.</a:t>
            </a:r>
          </a:p>
          <a:p>
            <a:r>
              <a:rPr lang="en-US" sz="3200" b="1" u="sng" dirty="0"/>
              <a:t>Omnichannel Stores</a:t>
            </a:r>
            <a:r>
              <a:rPr lang="en-US" sz="3200" b="1" dirty="0"/>
              <a:t>-these are similar to multichannel stores but </a:t>
            </a:r>
            <a:br>
              <a:rPr lang="en-US" sz="3200" b="1" dirty="0"/>
            </a:br>
            <a:r>
              <a:rPr lang="en-US" sz="3200" b="1" dirty="0"/>
              <a:t>          have a seamless consumer experience, meaning you could buy</a:t>
            </a:r>
          </a:p>
          <a:p>
            <a:r>
              <a:rPr lang="en-US" sz="3200" b="1" dirty="0"/>
              <a:t>          something online and pick it up at a physical store.</a:t>
            </a:r>
          </a:p>
          <a:p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83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1593908" y="1767006"/>
            <a:ext cx="9576917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Chapter 1:  Retail Industry Overview</a:t>
            </a:r>
          </a:p>
          <a:p>
            <a:endParaRPr lang="en-US" sz="3200" dirty="0"/>
          </a:p>
          <a:p>
            <a:r>
              <a:rPr lang="en-US" sz="3200" dirty="0"/>
              <a:t>1.2 Understand the Customer</a:t>
            </a:r>
          </a:p>
          <a:p>
            <a:r>
              <a:rPr lang="en-US" sz="3200" dirty="0"/>
              <a:t>       Recognize the various types of customers</a:t>
            </a:r>
          </a:p>
          <a:p>
            <a:r>
              <a:rPr lang="en-US" sz="3200" dirty="0"/>
              <a:t>       Understand consumer behavior and the importance </a:t>
            </a:r>
            <a:br>
              <a:rPr lang="en-US" sz="3200" dirty="0"/>
            </a:br>
            <a:r>
              <a:rPr lang="en-US" sz="3200" dirty="0"/>
              <a:t>        of the sales associate in facilitating customer’s</a:t>
            </a:r>
            <a:br>
              <a:rPr lang="en-US" sz="3200" dirty="0"/>
            </a:br>
            <a:r>
              <a:rPr lang="en-US" sz="3200" dirty="0"/>
              <a:t>        purchase decisions</a:t>
            </a:r>
          </a:p>
          <a:p>
            <a:r>
              <a:rPr lang="en-US" sz="3200" dirty="0"/>
              <a:t>       Understand how retail impacts communities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6E51DA-5B93-4265-8DFC-08DC45EC4CB1}"/>
              </a:ext>
            </a:extLst>
          </p:cNvPr>
          <p:cNvSpPr/>
          <p:nvPr/>
        </p:nvSpPr>
        <p:spPr>
          <a:xfrm>
            <a:off x="2139193" y="3429000"/>
            <a:ext cx="159390" cy="1698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3A0EC5-FBAF-4DF7-B8F8-ED55E53615F1}"/>
              </a:ext>
            </a:extLst>
          </p:cNvPr>
          <p:cNvSpPr/>
          <p:nvPr/>
        </p:nvSpPr>
        <p:spPr>
          <a:xfrm>
            <a:off x="2139191" y="3908988"/>
            <a:ext cx="159390" cy="1698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8FDCFF-3A3F-40AF-A571-482EF00ECAC7}"/>
              </a:ext>
            </a:extLst>
          </p:cNvPr>
          <p:cNvSpPr/>
          <p:nvPr/>
        </p:nvSpPr>
        <p:spPr>
          <a:xfrm>
            <a:off x="2139191" y="5365883"/>
            <a:ext cx="159390" cy="1698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67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343607" y="127997"/>
            <a:ext cx="11178445" cy="689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What is an entry-level position?</a:t>
            </a:r>
          </a:p>
          <a:p>
            <a:endParaRPr lang="en-US" sz="2000" b="1" dirty="0"/>
          </a:p>
          <a:p>
            <a:r>
              <a:rPr lang="en-US" sz="3200" b="1" dirty="0"/>
              <a:t>It is a low-level job in which an employee may gain skills</a:t>
            </a:r>
            <a:br>
              <a:rPr lang="en-US" sz="3200" b="1" dirty="0"/>
            </a:br>
            <a:r>
              <a:rPr lang="en-US" sz="3200" b="1" dirty="0"/>
              <a:t>or experience; low-level jobs lead to more advanced positions.</a:t>
            </a:r>
          </a:p>
          <a:p>
            <a:endParaRPr lang="en-US" sz="2000" b="1" dirty="0"/>
          </a:p>
          <a:p>
            <a:r>
              <a:rPr lang="en-US" sz="3200" b="1" dirty="0"/>
              <a:t>What is a sales associate?</a:t>
            </a:r>
          </a:p>
          <a:p>
            <a:endParaRPr lang="en-US" sz="2000" b="1" dirty="0"/>
          </a:p>
          <a:p>
            <a:r>
              <a:rPr lang="en-US" sz="3200" b="1" dirty="0"/>
              <a:t>This person is the front line representative of any retail business.</a:t>
            </a:r>
            <a:br>
              <a:rPr lang="en-US" sz="3200" b="1" dirty="0"/>
            </a:br>
            <a:r>
              <a:rPr lang="en-US" sz="3200" b="1" dirty="0"/>
              <a:t>This person must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  greet customers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  listen to their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  finalize the sale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  package the product for the customer’s </a:t>
            </a:r>
            <a:br>
              <a:rPr lang="en-US" sz="2800" b="1" dirty="0"/>
            </a:br>
            <a:r>
              <a:rPr lang="en-US" sz="2800" b="1" dirty="0"/>
              <a:t>  trip out of the store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7" name="Picture 6" descr="A picture containing text, newspaper, sign&#10;&#10;Description generated with very high confidence">
            <a:extLst>
              <a:ext uri="{FF2B5EF4-FFF2-40B4-BE49-F238E27FC236}">
                <a16:creationId xmlns:a16="http://schemas.microsoft.com/office/drawing/2014/main" id="{7F081748-3527-4D01-B7C2-D63B1D50A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754" y="3575094"/>
            <a:ext cx="4141701" cy="32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69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419877" y="127997"/>
            <a:ext cx="1002107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Why are there so many kinds of Retail Store?</a:t>
            </a:r>
          </a:p>
          <a:p>
            <a:endParaRPr lang="en-US" sz="2000" b="1" dirty="0"/>
          </a:p>
          <a:p>
            <a:r>
              <a:rPr lang="en-US" sz="3200" b="1" dirty="0"/>
              <a:t>Customers are all different, so getting to those customers</a:t>
            </a:r>
          </a:p>
          <a:p>
            <a:r>
              <a:rPr lang="en-US" sz="3200" b="1" dirty="0"/>
              <a:t>requires different types of store formats.</a:t>
            </a:r>
          </a:p>
          <a:p>
            <a:endParaRPr lang="en-US" sz="3200" dirty="0"/>
          </a:p>
          <a:p>
            <a:r>
              <a:rPr lang="en-US" sz="2400" dirty="0"/>
              <a:t>What kind of customer are you?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 you shop for fun or only when you need something?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 you prefer to shop alone or with friends/others?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 you research your purchase options ahead of time?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 you follow retailers on social media?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Are you loyal to any brands or stores?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Are you the first one to purchase a new technology?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Has a TV or Radio add ever influences you to make and impulse buy?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role do sales promos, coupons and discounts play in your shopping?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93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466530" y="0"/>
            <a:ext cx="1149531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Types of Customer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800" u="sng" dirty="0"/>
              <a:t>Innovative Customer</a:t>
            </a:r>
            <a:r>
              <a:rPr lang="en-US" sz="2800" dirty="0"/>
              <a:t>-wants to be the first to purchase the latest</a:t>
            </a:r>
          </a:p>
          <a:p>
            <a:r>
              <a:rPr lang="en-US" sz="2800" dirty="0"/>
              <a:t>          fashion trend or newest technology; a trendsetter.</a:t>
            </a:r>
          </a:p>
          <a:p>
            <a:r>
              <a:rPr lang="en-US" sz="2800" u="sng" dirty="0"/>
              <a:t>Comparison Shopper</a:t>
            </a:r>
            <a:r>
              <a:rPr lang="en-US" sz="2800" dirty="0"/>
              <a:t>-spends time checking out products through ads, </a:t>
            </a:r>
            <a:br>
              <a:rPr lang="en-US" sz="2800" dirty="0"/>
            </a:br>
            <a:r>
              <a:rPr lang="en-US" sz="2800" dirty="0"/>
              <a:t>          visiting various stores, searching online for the best price or deal.</a:t>
            </a:r>
          </a:p>
          <a:p>
            <a:r>
              <a:rPr lang="en-US" sz="2800" u="sng" dirty="0"/>
              <a:t>Impulse Buyer</a:t>
            </a:r>
            <a:r>
              <a:rPr lang="en-US" sz="2800" dirty="0"/>
              <a:t>-a person who makes a quick purchase decision usually </a:t>
            </a:r>
            <a:br>
              <a:rPr lang="en-US" sz="2800" dirty="0"/>
            </a:br>
            <a:r>
              <a:rPr lang="en-US" sz="2800" dirty="0"/>
              <a:t>          for inexpensive items.</a:t>
            </a:r>
          </a:p>
          <a:p>
            <a:r>
              <a:rPr lang="en-US" sz="2800" u="sng" dirty="0"/>
              <a:t>Follower</a:t>
            </a:r>
            <a:r>
              <a:rPr lang="en-US" sz="2800" dirty="0"/>
              <a:t>-a person who wants to see what everyone else is buying and then </a:t>
            </a:r>
            <a:br>
              <a:rPr lang="en-US" sz="2800" dirty="0"/>
            </a:br>
            <a:r>
              <a:rPr lang="en-US" sz="2800" dirty="0"/>
              <a:t>          makes the purchase.</a:t>
            </a:r>
          </a:p>
          <a:p>
            <a:r>
              <a:rPr lang="en-US" sz="2800" u="sng" dirty="0"/>
              <a:t>Diverse Shopper</a:t>
            </a:r>
            <a:r>
              <a:rPr lang="en-US" sz="2800" dirty="0"/>
              <a:t>-a person who is hard to predict or understand and shops </a:t>
            </a:r>
            <a:br>
              <a:rPr lang="en-US" sz="2800" dirty="0"/>
            </a:br>
            <a:r>
              <a:rPr lang="en-US" sz="2800" dirty="0"/>
              <a:t>     in many different places so he/she is not influenced by any one retail store.</a:t>
            </a:r>
          </a:p>
          <a:p>
            <a:r>
              <a:rPr lang="en-US" sz="2800" u="sng" dirty="0"/>
              <a:t>Recreational Shopper</a:t>
            </a:r>
            <a:r>
              <a:rPr lang="en-US" sz="2800" dirty="0"/>
              <a:t>-a person who shops for fun; enjoys walking through </a:t>
            </a:r>
            <a:br>
              <a:rPr lang="en-US" sz="2800" dirty="0"/>
            </a:br>
            <a:r>
              <a:rPr lang="en-US" sz="2800" dirty="0"/>
              <a:t>          stores, trying on things, testing them out.  This shopper does not need </a:t>
            </a:r>
            <a:br>
              <a:rPr lang="en-US" sz="2800" dirty="0"/>
            </a:br>
            <a:r>
              <a:rPr lang="en-US" sz="2800" dirty="0">
                <a:solidFill>
                  <a:schemeClr val="bg1"/>
                </a:solidFill>
              </a:rPr>
              <a:t>         </a:t>
            </a:r>
            <a:r>
              <a:rPr lang="en-US" sz="2800" dirty="0"/>
              <a:t> to make the purchase.</a:t>
            </a:r>
          </a:p>
        </p:txBody>
      </p:sp>
    </p:spTree>
    <p:extLst>
      <p:ext uri="{BB962C8B-B14F-4D97-AF65-F5344CB8AC3E}">
        <p14:creationId xmlns:p14="http://schemas.microsoft.com/office/powerpoint/2010/main" val="3224085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419876" y="127997"/>
            <a:ext cx="1149531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Five Stages of Decision-Making</a:t>
            </a:r>
          </a:p>
          <a:p>
            <a:endParaRPr lang="en-US" sz="3200" b="1" dirty="0"/>
          </a:p>
          <a:p>
            <a:r>
              <a:rPr lang="en-US" sz="2000" b="1" dirty="0"/>
              <a:t>A good retailer needs to understand a customer’s needs, habits, and purchase behavior.</a:t>
            </a:r>
          </a:p>
          <a:p>
            <a:endParaRPr lang="en-US" sz="2000" b="1" dirty="0"/>
          </a:p>
          <a:p>
            <a:r>
              <a:rPr lang="en-US" sz="2000" b="1" dirty="0"/>
              <a:t>A good retailer does not try to sell ALL things to ALL people.</a:t>
            </a:r>
          </a:p>
          <a:p>
            <a:endParaRPr lang="en-US" sz="2000" b="1" dirty="0"/>
          </a:p>
          <a:p>
            <a:r>
              <a:rPr lang="en-US" sz="2000" b="1" dirty="0"/>
              <a:t>Successful retailers select a specific target market (a typical customer) who has the need, desire and </a:t>
            </a:r>
            <a:br>
              <a:rPr lang="en-US" sz="2000" b="1" dirty="0"/>
            </a:br>
            <a:r>
              <a:rPr lang="en-US" sz="2000" b="1" dirty="0"/>
              <a:t>ability to make a purchase.</a:t>
            </a:r>
          </a:p>
          <a:p>
            <a:endParaRPr lang="en-US" sz="2000" b="1" dirty="0"/>
          </a:p>
          <a:p>
            <a:r>
              <a:rPr lang="en-US" sz="2000" b="1" dirty="0"/>
              <a:t>Only then can a retailer identify their customer’s purchasing-decision making process.</a:t>
            </a:r>
          </a:p>
          <a:p>
            <a:endParaRPr lang="en-US" sz="2000" b="1" dirty="0"/>
          </a:p>
          <a:p>
            <a:r>
              <a:rPr lang="en-US" sz="2000" b="1" dirty="0"/>
              <a:t>Usually a customer goes through 5 stages in making a purchase decision.  These are:</a:t>
            </a:r>
          </a:p>
          <a:p>
            <a:endParaRPr lang="en-US" sz="2000" b="1" dirty="0"/>
          </a:p>
        </p:txBody>
      </p:sp>
      <p:pic>
        <p:nvPicPr>
          <p:cNvPr id="5" name="Picture 4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91D316E1-D7C0-4735-BF01-86A666928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076" y="4316212"/>
            <a:ext cx="8172844" cy="20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5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419876" y="127997"/>
            <a:ext cx="1149531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Five Stages of Decision-Making</a:t>
            </a:r>
          </a:p>
          <a:p>
            <a:endParaRPr lang="en-US" sz="3200" b="1" dirty="0"/>
          </a:p>
          <a:p>
            <a:r>
              <a:rPr lang="en-US" sz="2000" b="1" u="sng" dirty="0"/>
              <a:t>Need Recognition</a:t>
            </a:r>
            <a:r>
              <a:rPr lang="en-US" sz="2000" b="1" dirty="0"/>
              <a:t>-customer knows that some product/service might solve a problem or </a:t>
            </a:r>
            <a:br>
              <a:rPr lang="en-US" sz="2000" b="1" dirty="0"/>
            </a:br>
            <a:r>
              <a:rPr lang="en-US" sz="2000" b="1" dirty="0"/>
              <a:t>          fulfill a need</a:t>
            </a:r>
          </a:p>
          <a:p>
            <a:r>
              <a:rPr lang="en-US" sz="2000" b="1" u="sng" dirty="0"/>
              <a:t>Information Search</a:t>
            </a:r>
            <a:r>
              <a:rPr lang="en-US" sz="2000" b="1" dirty="0"/>
              <a:t>-customer will then determine which goods/services will solve their problem and</a:t>
            </a:r>
            <a:br>
              <a:rPr lang="en-US" sz="2000" b="1" dirty="0"/>
            </a:br>
            <a:r>
              <a:rPr lang="en-US" sz="2000" b="1" dirty="0"/>
              <a:t>          compare all of the options and other alternatives</a:t>
            </a:r>
          </a:p>
          <a:p>
            <a:r>
              <a:rPr lang="en-US" sz="2000" b="1" u="sng" dirty="0"/>
              <a:t>Evaluation of Alternatives</a:t>
            </a:r>
            <a:r>
              <a:rPr lang="en-US" sz="2000" b="1" dirty="0"/>
              <a:t>-customer will mentally rank the alternatives based on how it best solves their</a:t>
            </a:r>
            <a:br>
              <a:rPr lang="en-US" sz="2000" b="1" dirty="0"/>
            </a:br>
            <a:r>
              <a:rPr lang="en-US" sz="2000" b="1" dirty="0"/>
              <a:t>          problem and decides which is the best option</a:t>
            </a:r>
          </a:p>
          <a:p>
            <a:r>
              <a:rPr lang="en-US" sz="2000" b="1" u="sng" dirty="0"/>
              <a:t>Purchase</a:t>
            </a:r>
            <a:r>
              <a:rPr lang="en-US" sz="2000" b="1" dirty="0"/>
              <a:t>-customer decides where the best place is to buy the product/service (location of store, store</a:t>
            </a:r>
          </a:p>
          <a:p>
            <a:r>
              <a:rPr lang="en-US" sz="2000" b="1" dirty="0"/>
              <a:t>          image, customer service, pricing, etc.)</a:t>
            </a:r>
          </a:p>
          <a:p>
            <a:r>
              <a:rPr lang="en-US" sz="2000" b="1" u="sng" dirty="0"/>
              <a:t>Post-Purchase Evaluation</a:t>
            </a:r>
            <a:r>
              <a:rPr lang="en-US" sz="2000" b="1" dirty="0"/>
              <a:t>-the customer reviews the decision to make the purchase sometimes having </a:t>
            </a:r>
            <a:br>
              <a:rPr lang="en-US" sz="2000" b="1" dirty="0"/>
            </a:br>
            <a:r>
              <a:rPr lang="en-US" sz="2000" b="1" dirty="0"/>
              <a:t>          “buyer’s remorse” and sometimes thinking, “This was a great purchase.”</a:t>
            </a:r>
          </a:p>
          <a:p>
            <a:endParaRPr lang="en-US" sz="2000" b="1" dirty="0"/>
          </a:p>
        </p:txBody>
      </p:sp>
      <p:pic>
        <p:nvPicPr>
          <p:cNvPr id="5" name="Picture 4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91D316E1-D7C0-4735-BF01-86A666928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076" y="4316212"/>
            <a:ext cx="8172844" cy="20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03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1593908" y="1767006"/>
            <a:ext cx="8466036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Chapter 1:  Retail Industry Overview</a:t>
            </a:r>
          </a:p>
          <a:p>
            <a:endParaRPr lang="en-US" sz="3200" dirty="0"/>
          </a:p>
          <a:p>
            <a:r>
              <a:rPr lang="en-US" sz="3200" dirty="0"/>
              <a:t>1.3 Recognize the Economics of Retail</a:t>
            </a:r>
          </a:p>
          <a:p>
            <a:r>
              <a:rPr lang="en-US" sz="3200" dirty="0"/>
              <a:t>       Illustrate the importance of the retail industry</a:t>
            </a:r>
            <a:br>
              <a:rPr lang="en-US" sz="3200" dirty="0"/>
            </a:br>
            <a:r>
              <a:rPr lang="en-US" sz="3200" dirty="0"/>
              <a:t>       in the U.S. economy</a:t>
            </a:r>
          </a:p>
          <a:p>
            <a:r>
              <a:rPr lang="en-US" sz="3200" dirty="0"/>
              <a:t>       Understand the economic impact of retail</a:t>
            </a:r>
          </a:p>
          <a:p>
            <a:r>
              <a:rPr lang="en-US" sz="3200" dirty="0"/>
              <a:t>       locally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6E51DA-5B93-4265-8DFC-08DC45EC4CB1}"/>
              </a:ext>
            </a:extLst>
          </p:cNvPr>
          <p:cNvSpPr/>
          <p:nvPr/>
        </p:nvSpPr>
        <p:spPr>
          <a:xfrm>
            <a:off x="2139193" y="3429000"/>
            <a:ext cx="159390" cy="1698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E210A0-654F-4980-931C-7FED7B652B23}"/>
              </a:ext>
            </a:extLst>
          </p:cNvPr>
          <p:cNvSpPr/>
          <p:nvPr/>
        </p:nvSpPr>
        <p:spPr>
          <a:xfrm>
            <a:off x="2139191" y="4388976"/>
            <a:ext cx="159390" cy="1698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65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419876" y="127997"/>
            <a:ext cx="1149531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Importance of the Retail Industry</a:t>
            </a:r>
          </a:p>
          <a:p>
            <a:endParaRPr lang="en-US" sz="3200" b="1" dirty="0"/>
          </a:p>
          <a:p>
            <a:r>
              <a:rPr lang="en-US" sz="2000" b="1" dirty="0"/>
              <a:t>Retailing drives virtually every facet of our economy and supports tens of millions of jobs</a:t>
            </a:r>
            <a:br>
              <a:rPr lang="en-US" sz="2000" b="1" dirty="0"/>
            </a:br>
            <a:r>
              <a:rPr lang="en-US" sz="2000" b="1" dirty="0"/>
              <a:t>in the U.S.  Retailers support 1 in 4 American jobs, and are the heart around which communities</a:t>
            </a:r>
          </a:p>
          <a:p>
            <a:r>
              <a:rPr lang="en-US" sz="2000" b="1" dirty="0"/>
              <a:t>are built, grow and prosper.</a:t>
            </a:r>
          </a:p>
          <a:p>
            <a:endParaRPr lang="en-US" sz="2000" b="1" dirty="0"/>
          </a:p>
          <a:p>
            <a:r>
              <a:rPr lang="en-US" sz="2000" b="1" dirty="0"/>
              <a:t>Retail generates trillions of dollars for our economy which means that 1/6 of the total U.S. Gross</a:t>
            </a:r>
            <a:br>
              <a:rPr lang="en-US" sz="2000" b="1" dirty="0"/>
            </a:br>
            <a:r>
              <a:rPr lang="en-US" sz="2000" b="1" dirty="0"/>
              <a:t>Domestic Product (GDP) comes from Retailing.</a:t>
            </a:r>
          </a:p>
        </p:txBody>
      </p:sp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1C87AA43-BE32-452C-9638-764094EB3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49" y="3051874"/>
            <a:ext cx="3850816" cy="3732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909C89-6471-497C-8267-AC9BEC2A8639}"/>
              </a:ext>
            </a:extLst>
          </p:cNvPr>
          <p:cNvSpPr txBox="1"/>
          <p:nvPr/>
        </p:nvSpPr>
        <p:spPr>
          <a:xfrm>
            <a:off x="7675927" y="3498209"/>
            <a:ext cx="3028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Retailing Jobs in</a:t>
            </a:r>
          </a:p>
          <a:p>
            <a:endParaRPr lang="en-US" dirty="0"/>
          </a:p>
          <a:p>
            <a:r>
              <a:rPr lang="en-US" dirty="0"/>
              <a:t>California = 4,713,658</a:t>
            </a:r>
          </a:p>
          <a:p>
            <a:r>
              <a:rPr lang="en-US" dirty="0"/>
              <a:t>Texas = 3,509,910</a:t>
            </a:r>
          </a:p>
          <a:p>
            <a:r>
              <a:rPr lang="en-US" dirty="0"/>
              <a:t>Virginia = 1,057,777</a:t>
            </a:r>
          </a:p>
          <a:p>
            <a:r>
              <a:rPr lang="en-US" dirty="0"/>
              <a:t>Florida = 2,698, 777</a:t>
            </a:r>
          </a:p>
        </p:txBody>
      </p:sp>
    </p:spTree>
    <p:extLst>
      <p:ext uri="{BB962C8B-B14F-4D97-AF65-F5344CB8AC3E}">
        <p14:creationId xmlns:p14="http://schemas.microsoft.com/office/powerpoint/2010/main" val="292286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419876" y="127997"/>
            <a:ext cx="11495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Importance of the Retail Industry</a:t>
            </a:r>
          </a:p>
          <a:p>
            <a:endParaRPr lang="en-US" sz="3200" b="1" dirty="0"/>
          </a:p>
        </p:txBody>
      </p:sp>
      <p:pic>
        <p:nvPicPr>
          <p:cNvPr id="5" name="Picture 4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72EC3286-2977-42CA-BA3B-EAE1CF5F0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971137"/>
            <a:ext cx="7749657" cy="517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8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1593908" y="1767006"/>
            <a:ext cx="896764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What is retailing?</a:t>
            </a:r>
          </a:p>
          <a:p>
            <a:endParaRPr lang="en-US" sz="3200" b="1" dirty="0"/>
          </a:p>
          <a:p>
            <a:r>
              <a:rPr lang="en-US" sz="3200" b="1" dirty="0"/>
              <a:t>Retail-a business that sells products and/or services</a:t>
            </a:r>
          </a:p>
          <a:p>
            <a:r>
              <a:rPr lang="en-US" sz="3200" b="1" dirty="0"/>
              <a:t>            to consumers</a:t>
            </a:r>
          </a:p>
          <a:p>
            <a:r>
              <a:rPr lang="en-US" sz="3200" b="1" dirty="0"/>
              <a:t>Retailing-the method by which consumers acquire</a:t>
            </a:r>
          </a:p>
          <a:p>
            <a:r>
              <a:rPr lang="en-US" sz="3200" b="1" dirty="0"/>
              <a:t>            products and services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9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872455" y="458322"/>
            <a:ext cx="1121973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The Distribution Channel</a:t>
            </a:r>
          </a:p>
          <a:p>
            <a:endParaRPr lang="en-US" sz="3200" b="1" dirty="0"/>
          </a:p>
          <a:p>
            <a:r>
              <a:rPr lang="en-US" sz="3200" b="1" dirty="0"/>
              <a:t>How does a product get from the manufacturer to the</a:t>
            </a:r>
          </a:p>
          <a:p>
            <a:r>
              <a:rPr lang="en-US" sz="3200" b="1" dirty="0"/>
              <a:t>Consumer?</a:t>
            </a:r>
          </a:p>
          <a:p>
            <a:r>
              <a:rPr lang="en-US" sz="3200" b="1" dirty="0"/>
              <a:t>Answer:  Through a distribution channel</a:t>
            </a:r>
          </a:p>
          <a:p>
            <a:endParaRPr lang="en-US" sz="3200" b="1" dirty="0"/>
          </a:p>
          <a:p>
            <a:r>
              <a:rPr lang="en-US" sz="3200" b="1" dirty="0"/>
              <a:t>A distribution channel provides the links which enable a product </a:t>
            </a:r>
            <a:br>
              <a:rPr lang="en-US" sz="3200" b="1" dirty="0"/>
            </a:br>
            <a:r>
              <a:rPr lang="en-US" sz="3200" b="1" dirty="0"/>
              <a:t>or service to flow from the manufacturer to the customer.  A </a:t>
            </a:r>
          </a:p>
          <a:p>
            <a:r>
              <a:rPr lang="en-US" sz="3200" b="1" dirty="0"/>
              <a:t>Common distribution channel is shown below:</a:t>
            </a:r>
            <a:endParaRPr lang="en-US" sz="32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9E695-5DC8-4742-9E46-B1A0FB439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7" y="5095131"/>
            <a:ext cx="98012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0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629859" y="458321"/>
            <a:ext cx="9808904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The Distribution Channel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                                                         A </a:t>
            </a:r>
            <a:r>
              <a:rPr lang="en-US" sz="3200" b="1" u="sng" dirty="0"/>
              <a:t>manufacturer</a:t>
            </a:r>
            <a:r>
              <a:rPr lang="en-US" sz="3200" b="1" dirty="0"/>
              <a:t> produces</a:t>
            </a:r>
          </a:p>
          <a:p>
            <a:r>
              <a:rPr lang="en-US" sz="3200" b="1" dirty="0"/>
              <a:t>                                                         the products.</a:t>
            </a:r>
          </a:p>
          <a:p>
            <a:endParaRPr lang="en-US" sz="3200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9E695-5DC8-4742-9E46-B1A0FB439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68" y="1135430"/>
            <a:ext cx="9801225" cy="828675"/>
          </a:xfrm>
          <a:prstGeom prst="rect">
            <a:avLst/>
          </a:prstGeom>
        </p:spPr>
      </p:pic>
      <p:pic>
        <p:nvPicPr>
          <p:cNvPr id="6" name="Picture 5" descr="A picture containing indoor, building&#10;&#10;Description generated with very high confidence">
            <a:extLst>
              <a:ext uri="{FF2B5EF4-FFF2-40B4-BE49-F238E27FC236}">
                <a16:creationId xmlns:a16="http://schemas.microsoft.com/office/drawing/2014/main" id="{143312E4-B4A4-417F-A3BB-83BEBE20C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82" y="2489647"/>
            <a:ext cx="4637214" cy="30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629859" y="458321"/>
            <a:ext cx="11611769" cy="726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The Distribution Channel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                                                         A </a:t>
            </a:r>
            <a:r>
              <a:rPr lang="en-US" sz="3200" b="1" u="sng" dirty="0"/>
              <a:t>wholesaler</a:t>
            </a:r>
            <a:r>
              <a:rPr lang="en-US" sz="3200" b="1" dirty="0"/>
              <a:t> buys large quantities</a:t>
            </a:r>
          </a:p>
          <a:p>
            <a:r>
              <a:rPr lang="en-US" sz="3200" b="1" dirty="0"/>
              <a:t>                                                         directly from the manufacturer,</a:t>
            </a:r>
            <a:br>
              <a:rPr lang="en-US" sz="3200" b="1" dirty="0"/>
            </a:br>
            <a:r>
              <a:rPr lang="en-US" sz="3200" b="1" dirty="0"/>
              <a:t>                                                         breaks them into smaller units and</a:t>
            </a:r>
          </a:p>
          <a:p>
            <a:r>
              <a:rPr lang="en-US" sz="3200" b="1" dirty="0"/>
              <a:t>                                                         sells the smaller units of products</a:t>
            </a:r>
            <a:br>
              <a:rPr lang="en-US" sz="3200" b="1" dirty="0"/>
            </a:br>
            <a:r>
              <a:rPr lang="en-US" sz="3200" b="1" dirty="0"/>
              <a:t>                                                         to retailers.</a:t>
            </a:r>
          </a:p>
          <a:p>
            <a:endParaRPr lang="en-US" sz="3200" b="1" dirty="0"/>
          </a:p>
          <a:p>
            <a:r>
              <a:rPr lang="en-US" sz="3200" b="1" dirty="0"/>
              <a:t>                     </a:t>
            </a:r>
            <a:r>
              <a:rPr lang="en-US" sz="2400" b="1" dirty="0"/>
              <a:t>In the photo, retail store “buyers” shop at a wholesale store</a:t>
            </a:r>
          </a:p>
          <a:p>
            <a:r>
              <a:rPr lang="en-US" sz="2400" b="1" dirty="0"/>
              <a:t>                                   to buy smaller units of products to sell in their store.</a:t>
            </a:r>
          </a:p>
          <a:p>
            <a:endParaRPr lang="en-US" sz="3200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9E695-5DC8-4742-9E46-B1A0FB439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68" y="1135430"/>
            <a:ext cx="9801225" cy="828675"/>
          </a:xfrm>
          <a:prstGeom prst="rect">
            <a:avLst/>
          </a:prstGeom>
        </p:spPr>
      </p:pic>
      <p:pic>
        <p:nvPicPr>
          <p:cNvPr id="7" name="Picture 6" descr="A group of people in a room with many items&#10;&#10;Description generated with high confidence">
            <a:extLst>
              <a:ext uri="{FF2B5EF4-FFF2-40B4-BE49-F238E27FC236}">
                <a16:creationId xmlns:a16="http://schemas.microsoft.com/office/drawing/2014/main" id="{E6716F1B-1413-4891-A847-6C08463255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95" y="2381613"/>
            <a:ext cx="4961865" cy="322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1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629859" y="458321"/>
            <a:ext cx="11019299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The Distribution Channel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                                                         A </a:t>
            </a:r>
            <a:r>
              <a:rPr lang="en-US" sz="3200" b="1" u="sng" dirty="0"/>
              <a:t>retailer</a:t>
            </a:r>
            <a:r>
              <a:rPr lang="en-US" sz="3200" b="1" dirty="0"/>
              <a:t> receives, stores (in</a:t>
            </a:r>
          </a:p>
          <a:p>
            <a:r>
              <a:rPr lang="en-US" sz="3200" b="1" dirty="0"/>
              <a:t>                                                         inventory), displays and sells the</a:t>
            </a:r>
            <a:br>
              <a:rPr lang="en-US" sz="3200" b="1" dirty="0"/>
            </a:br>
            <a:r>
              <a:rPr lang="en-US" sz="3200" b="1" dirty="0"/>
              <a:t>                                                         products to customers.</a:t>
            </a:r>
          </a:p>
          <a:p>
            <a:r>
              <a:rPr lang="en-US" sz="3200" b="1" dirty="0"/>
              <a:t>                                                         </a:t>
            </a:r>
          </a:p>
          <a:p>
            <a:endParaRPr lang="en-US" sz="3200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9E695-5DC8-4742-9E46-B1A0FB439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68" y="1135430"/>
            <a:ext cx="9801225" cy="828675"/>
          </a:xfrm>
          <a:prstGeom prst="rect">
            <a:avLst/>
          </a:prstGeom>
        </p:spPr>
      </p:pic>
      <p:pic>
        <p:nvPicPr>
          <p:cNvPr id="6" name="Picture 5" descr="A person standing in front of a store&#10;&#10;Description generated with high confidence">
            <a:extLst>
              <a:ext uri="{FF2B5EF4-FFF2-40B4-BE49-F238E27FC236}">
                <a16:creationId xmlns:a16="http://schemas.microsoft.com/office/drawing/2014/main" id="{C3AEF186-4700-4DD8-B6BF-D89D5E272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3" y="2422426"/>
            <a:ext cx="4826547" cy="31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7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629859" y="458321"/>
            <a:ext cx="9728625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The Distribution Channel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Why are distribution channels important to a customer?</a:t>
            </a:r>
          </a:p>
          <a:p>
            <a:r>
              <a:rPr lang="en-US" sz="3200" b="1" dirty="0"/>
              <a:t>                                                         </a:t>
            </a:r>
          </a:p>
          <a:p>
            <a:endParaRPr lang="en-US" sz="3200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9E695-5DC8-4742-9E46-B1A0FB439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68" y="1135430"/>
            <a:ext cx="98012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6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5F1B1-9C50-495E-8F4C-D1CD120E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2318C-E0B1-4327-82D2-12027F2576CB}"/>
              </a:ext>
            </a:extLst>
          </p:cNvPr>
          <p:cNvSpPr txBox="1"/>
          <p:nvPr/>
        </p:nvSpPr>
        <p:spPr>
          <a:xfrm>
            <a:off x="649829" y="439659"/>
            <a:ext cx="11450186" cy="7078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The Distribution Channel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2000" b="1" dirty="0"/>
          </a:p>
          <a:p>
            <a:endParaRPr lang="en-US" sz="3200" b="1" dirty="0"/>
          </a:p>
          <a:p>
            <a:r>
              <a:rPr lang="en-US" sz="3200" b="1" dirty="0"/>
              <a:t>Why are distribution channels important to a customer?</a:t>
            </a:r>
          </a:p>
          <a:p>
            <a:endParaRPr lang="en-US" sz="3200" b="1" dirty="0"/>
          </a:p>
          <a:p>
            <a:r>
              <a:rPr lang="en-US" sz="3200" b="1" dirty="0"/>
              <a:t>       When you need a loaf of bread, would you rather buy 1 loaf or </a:t>
            </a:r>
          </a:p>
          <a:p>
            <a:r>
              <a:rPr lang="en-US" sz="3200" b="1" dirty="0"/>
              <a:t>       bake it yourself?</a:t>
            </a:r>
          </a:p>
          <a:p>
            <a:r>
              <a:rPr lang="en-US" sz="3200" b="1" dirty="0"/>
              <a:t>       If you want a new dress, would you rather go buy the supplies</a:t>
            </a:r>
          </a:p>
          <a:p>
            <a:r>
              <a:rPr lang="en-US" sz="3200" b="1" dirty="0"/>
              <a:t>       and size, cut and sew your own or would you rather look at a</a:t>
            </a:r>
          </a:p>
          <a:p>
            <a:r>
              <a:rPr lang="en-US" sz="3200" b="1" dirty="0"/>
              <a:t>       variety of styles and pick one?</a:t>
            </a:r>
          </a:p>
          <a:p>
            <a:r>
              <a:rPr lang="en-US" sz="3200" b="1" dirty="0"/>
              <a:t>                                                         </a:t>
            </a:r>
          </a:p>
          <a:p>
            <a:endParaRPr lang="en-US" sz="3200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9E695-5DC8-4742-9E46-B1A0FB439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68" y="1135430"/>
            <a:ext cx="98012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40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2677</TotalTime>
  <Words>853</Words>
  <Application>Microsoft Office PowerPoint</Application>
  <PresentationFormat>Widescreen</PresentationFormat>
  <Paragraphs>214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Grethel</dc:creator>
  <cp:lastModifiedBy>Paul Grethel</cp:lastModifiedBy>
  <cp:revision>8</cp:revision>
  <dcterms:created xsi:type="dcterms:W3CDTF">2017-11-03T23:19:24Z</dcterms:created>
  <dcterms:modified xsi:type="dcterms:W3CDTF">2017-11-05T19:56:42Z</dcterms:modified>
</cp:coreProperties>
</file>